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9"/>
  </p:notesMasterIdLst>
  <p:handoutMasterIdLst>
    <p:handoutMasterId r:id="rId30"/>
  </p:handoutMasterIdLst>
  <p:sldIdLst>
    <p:sldId id="312" r:id="rId5"/>
    <p:sldId id="326" r:id="rId6"/>
    <p:sldId id="304" r:id="rId7"/>
    <p:sldId id="307" r:id="rId8"/>
    <p:sldId id="281" r:id="rId9"/>
    <p:sldId id="282" r:id="rId10"/>
    <p:sldId id="323" r:id="rId11"/>
    <p:sldId id="314" r:id="rId12"/>
    <p:sldId id="315" r:id="rId13"/>
    <p:sldId id="317" r:id="rId14"/>
    <p:sldId id="324" r:id="rId15"/>
    <p:sldId id="322" r:id="rId16"/>
    <p:sldId id="327" r:id="rId17"/>
    <p:sldId id="328" r:id="rId18"/>
    <p:sldId id="325" r:id="rId19"/>
    <p:sldId id="329" r:id="rId20"/>
    <p:sldId id="330" r:id="rId21"/>
    <p:sldId id="333" r:id="rId22"/>
    <p:sldId id="331" r:id="rId23"/>
    <p:sldId id="332" r:id="rId24"/>
    <p:sldId id="318" r:id="rId25"/>
    <p:sldId id="319" r:id="rId26"/>
    <p:sldId id="321" r:id="rId27"/>
    <p:sldId id="297" r:id="rId2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78" autoAdjust="0"/>
    <p:restoredTop sz="95388" autoAdjust="0"/>
  </p:normalViewPr>
  <p:slideViewPr>
    <p:cSldViewPr snapToGrid="0" snapToObjects="1">
      <p:cViewPr varScale="1">
        <p:scale>
          <a:sx n="82" d="100"/>
          <a:sy n="82" d="100"/>
        </p:scale>
        <p:origin x="552"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pnil Tawhare" userId="3f989278320136d7" providerId="LiveId" clId="{E0C991F2-80E5-439B-A00F-1D55CA5C4D2B}"/>
    <pc:docChg chg="custSel addSld delSld modSld sldOrd">
      <pc:chgData name="Swapnil Tawhare" userId="3f989278320136d7" providerId="LiveId" clId="{E0C991F2-80E5-439B-A00F-1D55CA5C4D2B}" dt="2024-04-19T16:42:36.912" v="411" actId="14100"/>
      <pc:docMkLst>
        <pc:docMk/>
      </pc:docMkLst>
      <pc:sldChg chg="modSp mod">
        <pc:chgData name="Swapnil Tawhare" userId="3f989278320136d7" providerId="LiveId" clId="{E0C991F2-80E5-439B-A00F-1D55CA5C4D2B}" dt="2024-04-19T16:03:16.122" v="177" actId="27636"/>
        <pc:sldMkLst>
          <pc:docMk/>
          <pc:sldMk cId="4072101725" sldId="318"/>
        </pc:sldMkLst>
        <pc:spChg chg="mod">
          <ac:chgData name="Swapnil Tawhare" userId="3f989278320136d7" providerId="LiveId" clId="{E0C991F2-80E5-439B-A00F-1D55CA5C4D2B}" dt="2024-04-19T16:03:16.122" v="177" actId="27636"/>
          <ac:spMkLst>
            <pc:docMk/>
            <pc:sldMk cId="4072101725" sldId="318"/>
            <ac:spMk id="4" creationId="{ACE55D3D-AA24-CF53-6679-29B3C83F7646}"/>
          </ac:spMkLst>
        </pc:spChg>
      </pc:sldChg>
      <pc:sldChg chg="modSp modAnim">
        <pc:chgData name="Swapnil Tawhare" userId="3f989278320136d7" providerId="LiveId" clId="{E0C991F2-80E5-439B-A00F-1D55CA5C4D2B}" dt="2024-04-19T16:03:43.781" v="184" actId="20577"/>
        <pc:sldMkLst>
          <pc:docMk/>
          <pc:sldMk cId="3969996159" sldId="319"/>
        </pc:sldMkLst>
        <pc:spChg chg="mod">
          <ac:chgData name="Swapnil Tawhare" userId="3f989278320136d7" providerId="LiveId" clId="{E0C991F2-80E5-439B-A00F-1D55CA5C4D2B}" dt="2024-04-19T16:03:43.781" v="184" actId="20577"/>
          <ac:spMkLst>
            <pc:docMk/>
            <pc:sldMk cId="3969996159" sldId="319"/>
            <ac:spMk id="4" creationId="{97DCC342-9FD1-7055-EAAC-008DC851B13F}"/>
          </ac:spMkLst>
        </pc:spChg>
      </pc:sldChg>
      <pc:sldChg chg="modSp mod">
        <pc:chgData name="Swapnil Tawhare" userId="3f989278320136d7" providerId="LiveId" clId="{E0C991F2-80E5-439B-A00F-1D55CA5C4D2B}" dt="2024-04-19T16:12:16.967" v="206" actId="14100"/>
        <pc:sldMkLst>
          <pc:docMk/>
          <pc:sldMk cId="1686213229" sldId="322"/>
        </pc:sldMkLst>
        <pc:picChg chg="mod">
          <ac:chgData name="Swapnil Tawhare" userId="3f989278320136d7" providerId="LiveId" clId="{E0C991F2-80E5-439B-A00F-1D55CA5C4D2B}" dt="2024-04-19T16:12:16.967" v="206" actId="14100"/>
          <ac:picMkLst>
            <pc:docMk/>
            <pc:sldMk cId="1686213229" sldId="322"/>
            <ac:picMk id="5" creationId="{5B9700EA-04AA-8D10-2A51-BD59E21B2789}"/>
          </ac:picMkLst>
        </pc:picChg>
      </pc:sldChg>
      <pc:sldChg chg="ord">
        <pc:chgData name="Swapnil Tawhare" userId="3f989278320136d7" providerId="LiveId" clId="{E0C991F2-80E5-439B-A00F-1D55CA5C4D2B}" dt="2024-04-19T16:11:16.638" v="204"/>
        <pc:sldMkLst>
          <pc:docMk/>
          <pc:sldMk cId="4273315370" sldId="325"/>
        </pc:sldMkLst>
      </pc:sldChg>
      <pc:sldChg chg="addSp delSp modSp new mod">
        <pc:chgData name="Swapnil Tawhare" userId="3f989278320136d7" providerId="LiveId" clId="{E0C991F2-80E5-439B-A00F-1D55CA5C4D2B}" dt="2024-04-19T16:11:43.040" v="205" actId="1076"/>
        <pc:sldMkLst>
          <pc:docMk/>
          <pc:sldMk cId="3221375960" sldId="327"/>
        </pc:sldMkLst>
        <pc:spChg chg="mod">
          <ac:chgData name="Swapnil Tawhare" userId="3f989278320136d7" providerId="LiveId" clId="{E0C991F2-80E5-439B-A00F-1D55CA5C4D2B}" dt="2024-04-19T16:08:03.061" v="201" actId="1076"/>
          <ac:spMkLst>
            <pc:docMk/>
            <pc:sldMk cId="3221375960" sldId="327"/>
            <ac:spMk id="2" creationId="{C5C3E22C-CF5C-D279-9139-88A7C03D23EE}"/>
          </ac:spMkLst>
        </pc:spChg>
        <pc:spChg chg="del">
          <ac:chgData name="Swapnil Tawhare" userId="3f989278320136d7" providerId="LiveId" clId="{E0C991F2-80E5-439B-A00F-1D55CA5C4D2B}" dt="2024-04-19T16:07:16.364" v="186" actId="931"/>
          <ac:spMkLst>
            <pc:docMk/>
            <pc:sldMk cId="3221375960" sldId="327"/>
            <ac:spMk id="3" creationId="{CDF1F6C0-A7AB-029D-3989-039D5FF7ACAC}"/>
          </ac:spMkLst>
        </pc:spChg>
        <pc:picChg chg="add mod">
          <ac:chgData name="Swapnil Tawhare" userId="3f989278320136d7" providerId="LiveId" clId="{E0C991F2-80E5-439B-A00F-1D55CA5C4D2B}" dt="2024-04-19T16:11:43.040" v="205" actId="1076"/>
          <ac:picMkLst>
            <pc:docMk/>
            <pc:sldMk cId="3221375960" sldId="327"/>
            <ac:picMk id="6" creationId="{711ADF00-21BC-811A-4C53-C120C1B9EC59}"/>
          </ac:picMkLst>
        </pc:picChg>
      </pc:sldChg>
      <pc:sldChg chg="addSp delSp modSp new mod">
        <pc:chgData name="Swapnil Tawhare" userId="3f989278320136d7" providerId="LiveId" clId="{E0C991F2-80E5-439B-A00F-1D55CA5C4D2B}" dt="2024-04-19T16:21:33.028" v="262" actId="14100"/>
        <pc:sldMkLst>
          <pc:docMk/>
          <pc:sldMk cId="462407983" sldId="328"/>
        </pc:sldMkLst>
        <pc:spChg chg="mod">
          <ac:chgData name="Swapnil Tawhare" userId="3f989278320136d7" providerId="LiveId" clId="{E0C991F2-80E5-439B-A00F-1D55CA5C4D2B}" dt="2024-04-19T16:20:08.765" v="255" actId="1076"/>
          <ac:spMkLst>
            <pc:docMk/>
            <pc:sldMk cId="462407983" sldId="328"/>
            <ac:spMk id="2" creationId="{3DFE8515-28D5-FAC9-D1D5-61589EE17643}"/>
          </ac:spMkLst>
        </pc:spChg>
        <pc:spChg chg="del">
          <ac:chgData name="Swapnil Tawhare" userId="3f989278320136d7" providerId="LiveId" clId="{E0C991F2-80E5-439B-A00F-1D55CA5C4D2B}" dt="2024-04-19T16:19:04.221" v="249" actId="931"/>
          <ac:spMkLst>
            <pc:docMk/>
            <pc:sldMk cId="462407983" sldId="328"/>
            <ac:spMk id="3" creationId="{32331009-7062-79B8-7763-1F0C21A2DB67}"/>
          </ac:spMkLst>
        </pc:spChg>
        <pc:picChg chg="add mod">
          <ac:chgData name="Swapnil Tawhare" userId="3f989278320136d7" providerId="LiveId" clId="{E0C991F2-80E5-439B-A00F-1D55CA5C4D2B}" dt="2024-04-19T16:21:33.028" v="262" actId="14100"/>
          <ac:picMkLst>
            <pc:docMk/>
            <pc:sldMk cId="462407983" sldId="328"/>
            <ac:picMk id="6" creationId="{3FD66624-055A-9D09-4EAB-037937DB4E85}"/>
          </ac:picMkLst>
        </pc:picChg>
      </pc:sldChg>
      <pc:sldChg chg="addSp delSp modSp new del mod">
        <pc:chgData name="Swapnil Tawhare" userId="3f989278320136d7" providerId="LiveId" clId="{E0C991F2-80E5-439B-A00F-1D55CA5C4D2B}" dt="2024-04-19T16:16:00.304" v="231" actId="47"/>
        <pc:sldMkLst>
          <pc:docMk/>
          <pc:sldMk cId="531432344" sldId="328"/>
        </pc:sldMkLst>
        <pc:spChg chg="mod">
          <ac:chgData name="Swapnil Tawhare" userId="3f989278320136d7" providerId="LiveId" clId="{E0C991F2-80E5-439B-A00F-1D55CA5C4D2B}" dt="2024-04-19T16:15:01.682" v="226" actId="1076"/>
          <ac:spMkLst>
            <pc:docMk/>
            <pc:sldMk cId="531432344" sldId="328"/>
            <ac:spMk id="2" creationId="{52E0A18E-C9BB-0CF9-D55D-1841A88CFB32}"/>
          </ac:spMkLst>
        </pc:spChg>
        <pc:spChg chg="del">
          <ac:chgData name="Swapnil Tawhare" userId="3f989278320136d7" providerId="LiveId" clId="{E0C991F2-80E5-439B-A00F-1D55CA5C4D2B}" dt="2024-04-19T16:14:14.720" v="208" actId="931"/>
          <ac:spMkLst>
            <pc:docMk/>
            <pc:sldMk cId="531432344" sldId="328"/>
            <ac:spMk id="3" creationId="{E709038F-4766-565E-04F2-529288BD0993}"/>
          </ac:spMkLst>
        </pc:spChg>
        <pc:spChg chg="add mod">
          <ac:chgData name="Swapnil Tawhare" userId="3f989278320136d7" providerId="LiveId" clId="{E0C991F2-80E5-439B-A00F-1D55CA5C4D2B}" dt="2024-04-19T16:15:50.437" v="230" actId="478"/>
          <ac:spMkLst>
            <pc:docMk/>
            <pc:sldMk cId="531432344" sldId="328"/>
            <ac:spMk id="8" creationId="{91312614-43CC-9430-F799-67ABC9F51CC3}"/>
          </ac:spMkLst>
        </pc:spChg>
        <pc:picChg chg="add del mod">
          <ac:chgData name="Swapnil Tawhare" userId="3f989278320136d7" providerId="LiveId" clId="{E0C991F2-80E5-439B-A00F-1D55CA5C4D2B}" dt="2024-04-19T16:15:50.437" v="230" actId="478"/>
          <ac:picMkLst>
            <pc:docMk/>
            <pc:sldMk cId="531432344" sldId="328"/>
            <ac:picMk id="6" creationId="{2ADF2844-802C-9453-AC00-FC5FD3BF6256}"/>
          </ac:picMkLst>
        </pc:picChg>
      </pc:sldChg>
      <pc:sldChg chg="new del">
        <pc:chgData name="Swapnil Tawhare" userId="3f989278320136d7" providerId="LiveId" clId="{E0C991F2-80E5-439B-A00F-1D55CA5C4D2B}" dt="2024-04-19T16:16:39.523" v="233" actId="47"/>
        <pc:sldMkLst>
          <pc:docMk/>
          <pc:sldMk cId="2833580858" sldId="328"/>
        </pc:sldMkLst>
      </pc:sldChg>
      <pc:sldChg chg="addSp delSp modSp new mod">
        <pc:chgData name="Swapnil Tawhare" userId="3f989278320136d7" providerId="LiveId" clId="{E0C991F2-80E5-439B-A00F-1D55CA5C4D2B}" dt="2024-04-19T16:42:18.498" v="409" actId="14100"/>
        <pc:sldMkLst>
          <pc:docMk/>
          <pc:sldMk cId="763079451" sldId="329"/>
        </pc:sldMkLst>
        <pc:spChg chg="mod">
          <ac:chgData name="Swapnil Tawhare" userId="3f989278320136d7" providerId="LiveId" clId="{E0C991F2-80E5-439B-A00F-1D55CA5C4D2B}" dt="2024-04-19T16:34:44.644" v="332" actId="1076"/>
          <ac:spMkLst>
            <pc:docMk/>
            <pc:sldMk cId="763079451" sldId="329"/>
            <ac:spMk id="2" creationId="{CC5D8DE6-5CD9-6295-6A2D-1A3C7BCF292D}"/>
          </ac:spMkLst>
        </pc:spChg>
        <pc:spChg chg="del">
          <ac:chgData name="Swapnil Tawhare" userId="3f989278320136d7" providerId="LiveId" clId="{E0C991F2-80E5-439B-A00F-1D55CA5C4D2B}" dt="2024-04-19T16:26:08.365" v="297" actId="931"/>
          <ac:spMkLst>
            <pc:docMk/>
            <pc:sldMk cId="763079451" sldId="329"/>
            <ac:spMk id="3" creationId="{792F6642-AB75-E9EE-A890-D8D267BEB5A5}"/>
          </ac:spMkLst>
        </pc:spChg>
        <pc:spChg chg="add del mod">
          <ac:chgData name="Swapnil Tawhare" userId="3f989278320136d7" providerId="LiveId" clId="{E0C991F2-80E5-439B-A00F-1D55CA5C4D2B}" dt="2024-04-19T16:26:56.088" v="299" actId="931"/>
          <ac:spMkLst>
            <pc:docMk/>
            <pc:sldMk cId="763079451" sldId="329"/>
            <ac:spMk id="8" creationId="{7C45CE9B-C4F2-0EA1-4E46-5C56D5D7C645}"/>
          </ac:spMkLst>
        </pc:spChg>
        <pc:picChg chg="add del mod">
          <ac:chgData name="Swapnil Tawhare" userId="3f989278320136d7" providerId="LiveId" clId="{E0C991F2-80E5-439B-A00F-1D55CA5C4D2B}" dt="2024-04-19T16:26:16.472" v="298" actId="478"/>
          <ac:picMkLst>
            <pc:docMk/>
            <pc:sldMk cId="763079451" sldId="329"/>
            <ac:picMk id="6" creationId="{76501207-32D2-10A5-0535-47ABD39D6795}"/>
          </ac:picMkLst>
        </pc:picChg>
        <pc:picChg chg="add mod">
          <ac:chgData name="Swapnil Tawhare" userId="3f989278320136d7" providerId="LiveId" clId="{E0C991F2-80E5-439B-A00F-1D55CA5C4D2B}" dt="2024-04-19T16:42:18.498" v="409" actId="14100"/>
          <ac:picMkLst>
            <pc:docMk/>
            <pc:sldMk cId="763079451" sldId="329"/>
            <ac:picMk id="10" creationId="{7F1F3DB2-6626-D528-A361-32BCF1770144}"/>
          </ac:picMkLst>
        </pc:picChg>
      </pc:sldChg>
      <pc:sldChg chg="addSp delSp modSp new del mod">
        <pc:chgData name="Swapnil Tawhare" userId="3f989278320136d7" providerId="LiveId" clId="{E0C991F2-80E5-439B-A00F-1D55CA5C4D2B}" dt="2024-04-19T16:24:40.361" v="280" actId="47"/>
        <pc:sldMkLst>
          <pc:docMk/>
          <pc:sldMk cId="942855465" sldId="329"/>
        </pc:sldMkLst>
        <pc:spChg chg="mod">
          <ac:chgData name="Swapnil Tawhare" userId="3f989278320136d7" providerId="LiveId" clId="{E0C991F2-80E5-439B-A00F-1D55CA5C4D2B}" dt="2024-04-19T16:24:18.677" v="279" actId="20577"/>
          <ac:spMkLst>
            <pc:docMk/>
            <pc:sldMk cId="942855465" sldId="329"/>
            <ac:spMk id="2" creationId="{85A3A79B-8A60-BB4E-1277-69E5B7EF04FE}"/>
          </ac:spMkLst>
        </pc:spChg>
        <pc:spChg chg="del">
          <ac:chgData name="Swapnil Tawhare" userId="3f989278320136d7" providerId="LiveId" clId="{E0C991F2-80E5-439B-A00F-1D55CA5C4D2B}" dt="2024-04-19T16:23:08.166" v="264" actId="931"/>
          <ac:spMkLst>
            <pc:docMk/>
            <pc:sldMk cId="942855465" sldId="329"/>
            <ac:spMk id="3" creationId="{A9C38BCC-7C7E-1E9B-50D8-A93E6D468E7F}"/>
          </ac:spMkLst>
        </pc:spChg>
        <pc:picChg chg="add mod">
          <ac:chgData name="Swapnil Tawhare" userId="3f989278320136d7" providerId="LiveId" clId="{E0C991F2-80E5-439B-A00F-1D55CA5C4D2B}" dt="2024-04-19T16:23:08.166" v="264" actId="931"/>
          <ac:picMkLst>
            <pc:docMk/>
            <pc:sldMk cId="942855465" sldId="329"/>
            <ac:picMk id="6" creationId="{1EF2FE30-CD8D-90D8-776C-9F05217F407C}"/>
          </ac:picMkLst>
        </pc:picChg>
      </pc:sldChg>
      <pc:sldChg chg="addSp delSp modSp new mod">
        <pc:chgData name="Swapnil Tawhare" userId="3f989278320136d7" providerId="LiveId" clId="{E0C991F2-80E5-439B-A00F-1D55CA5C4D2B}" dt="2024-04-19T16:42:36.912" v="411" actId="14100"/>
        <pc:sldMkLst>
          <pc:docMk/>
          <pc:sldMk cId="2885157967" sldId="330"/>
        </pc:sldMkLst>
        <pc:spChg chg="mod">
          <ac:chgData name="Swapnil Tawhare" userId="3f989278320136d7" providerId="LiveId" clId="{E0C991F2-80E5-439B-A00F-1D55CA5C4D2B}" dt="2024-04-19T16:32:31.713" v="325" actId="1076"/>
          <ac:spMkLst>
            <pc:docMk/>
            <pc:sldMk cId="2885157967" sldId="330"/>
            <ac:spMk id="2" creationId="{668D61F3-429F-ABD7-4822-133A1C83A791}"/>
          </ac:spMkLst>
        </pc:spChg>
        <pc:spChg chg="del">
          <ac:chgData name="Swapnil Tawhare" userId="3f989278320136d7" providerId="LiveId" clId="{E0C991F2-80E5-439B-A00F-1D55CA5C4D2B}" dt="2024-04-19T16:32:06.372" v="312" actId="931"/>
          <ac:spMkLst>
            <pc:docMk/>
            <pc:sldMk cId="2885157967" sldId="330"/>
            <ac:spMk id="3" creationId="{234B37F5-FF23-1DCD-FF91-7979C4D5A456}"/>
          </ac:spMkLst>
        </pc:spChg>
        <pc:picChg chg="add mod">
          <ac:chgData name="Swapnil Tawhare" userId="3f989278320136d7" providerId="LiveId" clId="{E0C991F2-80E5-439B-A00F-1D55CA5C4D2B}" dt="2024-04-19T16:42:36.912" v="411" actId="14100"/>
          <ac:picMkLst>
            <pc:docMk/>
            <pc:sldMk cId="2885157967" sldId="330"/>
            <ac:picMk id="6" creationId="{D0F9343D-C85C-47C6-F4BE-D0FC2FA7DB4F}"/>
          </ac:picMkLst>
        </pc:picChg>
      </pc:sldChg>
      <pc:sldChg chg="addSp delSp modSp new mod">
        <pc:chgData name="Swapnil Tawhare" userId="3f989278320136d7" providerId="LiveId" clId="{E0C991F2-80E5-439B-A00F-1D55CA5C4D2B}" dt="2024-04-19T16:42:00.719" v="407" actId="14100"/>
        <pc:sldMkLst>
          <pc:docMk/>
          <pc:sldMk cId="2169012128" sldId="331"/>
        </pc:sldMkLst>
        <pc:spChg chg="mod">
          <ac:chgData name="Swapnil Tawhare" userId="3f989278320136d7" providerId="LiveId" clId="{E0C991F2-80E5-439B-A00F-1D55CA5C4D2B}" dt="2024-04-19T16:40:43.948" v="405" actId="1076"/>
          <ac:spMkLst>
            <pc:docMk/>
            <pc:sldMk cId="2169012128" sldId="331"/>
            <ac:spMk id="2" creationId="{74C67DDB-41E0-C78A-7704-C3598568509C}"/>
          </ac:spMkLst>
        </pc:spChg>
        <pc:spChg chg="del">
          <ac:chgData name="Swapnil Tawhare" userId="3f989278320136d7" providerId="LiveId" clId="{E0C991F2-80E5-439B-A00F-1D55CA5C4D2B}" dt="2024-04-19T16:39:10.935" v="398" actId="931"/>
          <ac:spMkLst>
            <pc:docMk/>
            <pc:sldMk cId="2169012128" sldId="331"/>
            <ac:spMk id="3" creationId="{ED271208-A952-89BF-588F-21E62FDFAF03}"/>
          </ac:spMkLst>
        </pc:spChg>
        <pc:picChg chg="add mod">
          <ac:chgData name="Swapnil Tawhare" userId="3f989278320136d7" providerId="LiveId" clId="{E0C991F2-80E5-439B-A00F-1D55CA5C4D2B}" dt="2024-04-19T16:42:00.719" v="407" actId="14100"/>
          <ac:picMkLst>
            <pc:docMk/>
            <pc:sldMk cId="2169012128" sldId="331"/>
            <ac:picMk id="6" creationId="{F2CB8B99-D724-F884-2474-5EE2A9117ACB}"/>
          </ac:picMkLst>
        </pc:picChg>
      </pc:sldChg>
      <pc:sldChg chg="addSp delSp modSp new del mod">
        <pc:chgData name="Swapnil Tawhare" userId="3f989278320136d7" providerId="LiveId" clId="{E0C991F2-80E5-439B-A00F-1D55CA5C4D2B}" dt="2024-04-19T16:38:17.206" v="381" actId="47"/>
        <pc:sldMkLst>
          <pc:docMk/>
          <pc:sldMk cId="3757234577" sldId="331"/>
        </pc:sldMkLst>
        <pc:spChg chg="mod">
          <ac:chgData name="Swapnil Tawhare" userId="3f989278320136d7" providerId="LiveId" clId="{E0C991F2-80E5-439B-A00F-1D55CA5C4D2B}" dt="2024-04-19T16:38:00.579" v="380" actId="20577"/>
          <ac:spMkLst>
            <pc:docMk/>
            <pc:sldMk cId="3757234577" sldId="331"/>
            <ac:spMk id="2" creationId="{FB2D07F2-617E-4E07-8918-FD8C463C20D6}"/>
          </ac:spMkLst>
        </pc:spChg>
        <pc:spChg chg="del">
          <ac:chgData name="Swapnil Tawhare" userId="3f989278320136d7" providerId="LiveId" clId="{E0C991F2-80E5-439B-A00F-1D55CA5C4D2B}" dt="2024-04-19T16:37:38.211" v="337" actId="931"/>
          <ac:spMkLst>
            <pc:docMk/>
            <pc:sldMk cId="3757234577" sldId="331"/>
            <ac:spMk id="3" creationId="{F00BCF22-60E9-982A-E1B5-E67E6090F03A}"/>
          </ac:spMkLst>
        </pc:spChg>
        <pc:picChg chg="add mod">
          <ac:chgData name="Swapnil Tawhare" userId="3f989278320136d7" providerId="LiveId" clId="{E0C991F2-80E5-439B-A00F-1D55CA5C4D2B}" dt="2024-04-19T16:37:38.211" v="337" actId="931"/>
          <ac:picMkLst>
            <pc:docMk/>
            <pc:sldMk cId="3757234577" sldId="331"/>
            <ac:picMk id="6" creationId="{5E4ABEA7-C567-F2EA-F4D0-F20E3E02B8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256920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397223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809418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86455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creativecommons.org/licenses/by/3.0/" TargetMode="External"/><Relationship Id="rId5" Type="http://schemas.openxmlformats.org/officeDocument/2006/relationships/hyperlink" Target="https://stileex.xyz/technique-de-vente/" TargetMode="Externa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7E3228-62D5-1F29-FAEE-467568896063}"/>
              </a:ext>
            </a:extLst>
          </p:cNvPr>
          <p:cNvSpPr/>
          <p:nvPr/>
        </p:nvSpPr>
        <p:spPr>
          <a:xfrm>
            <a:off x="3156421" y="2372528"/>
            <a:ext cx="5879155" cy="132343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8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uFill>
                  <a:solidFill>
                    <a:schemeClr val="accent1">
                      <a:lumMod val="90000"/>
                    </a:schemeClr>
                  </a:solidFill>
                </a:uFill>
              </a:rPr>
              <a:t> </a:t>
            </a:r>
            <a:r>
              <a:rPr lang="en-US" sz="8000" b="1" dirty="0">
                <a:ln w="9525">
                  <a:solidFill>
                    <a:schemeClr val="bg1"/>
                  </a:solidFill>
                  <a:prstDash val="solid"/>
                </a:ln>
                <a:solidFill>
                  <a:schemeClr val="tx1"/>
                </a:solidFill>
                <a:effectLst>
                  <a:outerShdw blurRad="12700" dist="38100" dir="2700000" algn="tl" rotWithShape="0">
                    <a:schemeClr val="bg1">
                      <a:lumMod val="50000"/>
                    </a:schemeClr>
                  </a:outerShdw>
                </a:effectLst>
                <a:uFill>
                  <a:solidFill>
                    <a:schemeClr val="accent1">
                      <a:lumMod val="90000"/>
                    </a:schemeClr>
                  </a:solidFill>
                </a:uFill>
              </a:rPr>
              <a:t>WELCOME</a:t>
            </a:r>
            <a:endParaRPr lang="en-US" sz="8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38100" dist="38100" dir="2700000" algn="tl">
                  <a:schemeClr val="tx2">
                    <a:lumMod val="75000"/>
                    <a:alpha val="43000"/>
                  </a:schemeClr>
                </a:outerShdw>
              </a:effectLst>
              <a:uFill>
                <a:solidFill>
                  <a:schemeClr val="accent1">
                    <a:lumMod val="90000"/>
                  </a:schemeClr>
                </a:solidFill>
              </a:uFill>
            </a:endParaRPr>
          </a:p>
        </p:txBody>
      </p:sp>
    </p:spTree>
    <p:extLst>
      <p:ext uri="{BB962C8B-B14F-4D97-AF65-F5344CB8AC3E}">
        <p14:creationId xmlns:p14="http://schemas.microsoft.com/office/powerpoint/2010/main" val="220243767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3"/>
                                        </p:tgtEl>
                                        <p:attrNameLst>
                                          <p:attrName>style.color</p:attrName>
                                        </p:attrNameLst>
                                      </p:cBhvr>
                                      <p:to>
                                        <a:schemeClr val="folHlink"/>
                                      </p:to>
                                    </p:animClr>
                                    <p:animClr clrSpc="rgb" dir="cw">
                                      <p:cBhvr>
                                        <p:cTn id="7" dur="250" autoRev="1" fill="remove"/>
                                        <p:tgtEl>
                                          <p:spTgt spid="3"/>
                                        </p:tgtEl>
                                        <p:attrNameLst>
                                          <p:attrName>fillcolor</p:attrName>
                                        </p:attrNameLst>
                                      </p:cBhvr>
                                      <p:to>
                                        <a:schemeClr val="folHlink"/>
                                      </p:to>
                                    </p:animClr>
                                    <p:set>
                                      <p:cBhvr>
                                        <p:cTn id="8" dur="250" autoRev="1" fill="remove"/>
                                        <p:tgtEl>
                                          <p:spTgt spid="3"/>
                                        </p:tgtEl>
                                        <p:attrNameLst>
                                          <p:attrName>fill.type</p:attrName>
                                        </p:attrNameLst>
                                      </p:cBhvr>
                                      <p:to>
                                        <p:strVal val="solid"/>
                                      </p:to>
                                    </p:set>
                                    <p:set>
                                      <p:cBhvr>
                                        <p:cTn id="9" dur="250" autoRev="1" fill="remove"/>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559837" y="578498"/>
            <a:ext cx="7631709" cy="480147"/>
          </a:xfrm>
        </p:spPr>
        <p:txBody>
          <a:bodyPr/>
          <a:lstStyle/>
          <a:p>
            <a:r>
              <a:rPr lang="en-US" sz="3200" cap="none" dirty="0"/>
              <a:t>Software requirements</a:t>
            </a: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10</a:t>
            </a:fld>
            <a:endParaRPr lang="en-US" dirty="0"/>
          </a:p>
        </p:txBody>
      </p:sp>
      <p:sp>
        <p:nvSpPr>
          <p:cNvPr id="22" name="Picture Placeholder 21">
            <a:extLst>
              <a:ext uri="{FF2B5EF4-FFF2-40B4-BE49-F238E27FC236}">
                <a16:creationId xmlns:a16="http://schemas.microsoft.com/office/drawing/2014/main" id="{7CAB8BF7-F799-EB35-D117-4C79784DD742}"/>
              </a:ext>
            </a:extLst>
          </p:cNvPr>
          <p:cNvSpPr>
            <a:spLocks noGrp="1"/>
          </p:cNvSpPr>
          <p:nvPr>
            <p:ph type="pic" sz="quarter" idx="14"/>
          </p:nvPr>
        </p:nvSpPr>
        <p:spPr/>
      </p:sp>
      <p:sp>
        <p:nvSpPr>
          <p:cNvPr id="23" name="TextBox 22">
            <a:extLst>
              <a:ext uri="{FF2B5EF4-FFF2-40B4-BE49-F238E27FC236}">
                <a16:creationId xmlns:a16="http://schemas.microsoft.com/office/drawing/2014/main" id="{11AAD0A3-0829-4F20-F613-B4FB751BFD25}"/>
              </a:ext>
            </a:extLst>
          </p:cNvPr>
          <p:cNvSpPr txBox="1"/>
          <p:nvPr/>
        </p:nvSpPr>
        <p:spPr>
          <a:xfrm>
            <a:off x="559837" y="1175657"/>
            <a:ext cx="6997959" cy="2960554"/>
          </a:xfrm>
          <a:prstGeom prst="rect">
            <a:avLst/>
          </a:prstGeom>
          <a:noFill/>
        </p:spPr>
        <p:txBody>
          <a:bodyPr wrap="square" rtlCol="0">
            <a:spAutoFit/>
          </a:bodyPr>
          <a:lstStyle/>
          <a:p>
            <a:pPr marL="342900" marR="114935" lvl="0" indent="-342900" algn="l">
              <a:lnSpc>
                <a:spcPct val="106000"/>
              </a:lnSpc>
              <a:spcAft>
                <a:spcPts val="6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Operating System: Windows /Linux</a:t>
            </a:r>
          </a:p>
          <a:p>
            <a:pPr marL="342900" marR="114935" lvl="0" indent="-342900" algn="l">
              <a:lnSpc>
                <a:spcPct val="106000"/>
              </a:lnSpc>
              <a:spcAft>
                <a:spcPts val="6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Web Server: Apache Tomcat Web Server</a:t>
            </a:r>
          </a:p>
          <a:p>
            <a:pPr marL="342900" marR="114935" lvl="0" indent="-342900" algn="l">
              <a:lnSpc>
                <a:spcPct val="106000"/>
              </a:lnSpc>
              <a:spcAft>
                <a:spcPts val="6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Database: MySQL</a:t>
            </a:r>
          </a:p>
          <a:p>
            <a:pPr marL="342900" marR="114935" lvl="0" indent="-342900" algn="l">
              <a:lnSpc>
                <a:spcPct val="106000"/>
              </a:lnSpc>
              <a:spcAft>
                <a:spcPts val="6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Implementation Architecture: Servlets, JSP</a:t>
            </a:r>
          </a:p>
          <a:p>
            <a:pPr marL="342900" marR="114935" lvl="0" indent="-342900" algn="l">
              <a:lnSpc>
                <a:spcPct val="106000"/>
              </a:lnSpc>
              <a:spcAft>
                <a:spcPts val="6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Frontend Language: HTML, CSS, </a:t>
            </a:r>
          </a:p>
          <a:p>
            <a:pPr marL="342900" marR="114935" lvl="0" indent="-342900" algn="l">
              <a:lnSpc>
                <a:spcPct val="106000"/>
              </a:lnSpc>
              <a:spcAft>
                <a:spcPts val="6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Scripting Languages: Java Script</a:t>
            </a:r>
          </a:p>
          <a:p>
            <a:pPr marL="342900" marR="114935" lvl="0" indent="-342900" algn="l">
              <a:lnSpc>
                <a:spcPct val="106000"/>
              </a:lnSpc>
              <a:spcAft>
                <a:spcPts val="6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Programming Language: Java</a:t>
            </a:r>
          </a:p>
          <a:p>
            <a:pPr marL="914400" marR="114935" indent="-6350" algn="l">
              <a:lnSpc>
                <a:spcPct val="106000"/>
              </a:lnSpc>
              <a:spcAft>
                <a:spcPts val="1200"/>
              </a:spcAft>
            </a:pPr>
            <a:r>
              <a:rPr lang="en-IN" sz="1800" kern="100" dirty="0">
                <a:solidFill>
                  <a:srgbClr val="000000"/>
                </a:solidFill>
                <a:effectLst/>
                <a:latin typeface="Times New Roman" panose="02020603050405020304" pitchFamily="18" charset="0"/>
                <a:ea typeface="Times New Roman" panose="02020603050405020304" pitchFamily="18" charset="0"/>
              </a:rPr>
              <a:t> </a:t>
            </a:r>
          </a:p>
        </p:txBody>
      </p:sp>
      <p:sp>
        <p:nvSpPr>
          <p:cNvPr id="24" name="TextBox 23">
            <a:extLst>
              <a:ext uri="{FF2B5EF4-FFF2-40B4-BE49-F238E27FC236}">
                <a16:creationId xmlns:a16="http://schemas.microsoft.com/office/drawing/2014/main" id="{0753CF4F-D568-5FBC-AB71-EF27BADFC989}"/>
              </a:ext>
            </a:extLst>
          </p:cNvPr>
          <p:cNvSpPr txBox="1"/>
          <p:nvPr/>
        </p:nvSpPr>
        <p:spPr>
          <a:xfrm>
            <a:off x="354563" y="4157622"/>
            <a:ext cx="6475445" cy="584775"/>
          </a:xfrm>
          <a:prstGeom prst="rect">
            <a:avLst/>
          </a:prstGeom>
          <a:noFill/>
        </p:spPr>
        <p:txBody>
          <a:bodyPr wrap="square" rtlCol="0">
            <a:spAutoFit/>
          </a:bodyPr>
          <a:lstStyle/>
          <a:p>
            <a:r>
              <a:rPr lang="en-US" sz="3200" b="1" dirty="0">
                <a:solidFill>
                  <a:schemeClr val="accent6"/>
                </a:solidFill>
                <a:latin typeface="+mj-lt"/>
                <a:ea typeface="+mj-ea"/>
                <a:cs typeface="+mj-cs"/>
              </a:rPr>
              <a:t>Hardware</a:t>
            </a:r>
            <a:r>
              <a:rPr lang="en-US" sz="1800" cap="none" dirty="0"/>
              <a:t> </a:t>
            </a:r>
            <a:r>
              <a:rPr lang="en-US" sz="3200" b="1" dirty="0">
                <a:solidFill>
                  <a:schemeClr val="accent6"/>
                </a:solidFill>
                <a:latin typeface="+mj-lt"/>
                <a:ea typeface="+mj-ea"/>
                <a:cs typeface="+mj-cs"/>
              </a:rPr>
              <a:t>requirements</a:t>
            </a:r>
            <a:endParaRPr lang="en-IN" sz="3200" b="1" dirty="0">
              <a:solidFill>
                <a:schemeClr val="accent6"/>
              </a:solidFill>
              <a:latin typeface="+mj-lt"/>
              <a:ea typeface="+mj-ea"/>
              <a:cs typeface="+mj-cs"/>
            </a:endParaRPr>
          </a:p>
        </p:txBody>
      </p:sp>
      <p:sp>
        <p:nvSpPr>
          <p:cNvPr id="25" name="TextBox 24">
            <a:extLst>
              <a:ext uri="{FF2B5EF4-FFF2-40B4-BE49-F238E27FC236}">
                <a16:creationId xmlns:a16="http://schemas.microsoft.com/office/drawing/2014/main" id="{0CD262DF-B2E8-7775-E162-49954DA9275F}"/>
              </a:ext>
            </a:extLst>
          </p:cNvPr>
          <p:cNvSpPr txBox="1"/>
          <p:nvPr/>
        </p:nvSpPr>
        <p:spPr>
          <a:xfrm>
            <a:off x="503854" y="5122506"/>
            <a:ext cx="6606073" cy="684546"/>
          </a:xfrm>
          <a:prstGeom prst="rect">
            <a:avLst/>
          </a:prstGeom>
          <a:noFill/>
        </p:spPr>
        <p:txBody>
          <a:bodyPr wrap="square" rtlCol="0">
            <a:spAutoFit/>
          </a:bodyPr>
          <a:lstStyle/>
          <a:p>
            <a:pPr marL="342900" marR="143510" lvl="0" indent="-342900" algn="just">
              <a:lnSpc>
                <a:spcPct val="111000"/>
              </a:lnSpc>
              <a:spcAft>
                <a:spcPts val="25"/>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Intel Core i5 Processor  </a:t>
            </a:r>
          </a:p>
          <a:p>
            <a:pPr marL="342900" marR="143510" lvl="0" indent="-342900" algn="just">
              <a:lnSpc>
                <a:spcPct val="111000"/>
              </a:lnSpc>
              <a:spcAft>
                <a:spcPts val="1135"/>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512MB or more.   </a:t>
            </a:r>
          </a:p>
        </p:txBody>
      </p:sp>
    </p:spTree>
    <p:extLst>
      <p:ext uri="{BB962C8B-B14F-4D97-AF65-F5344CB8AC3E}">
        <p14:creationId xmlns:p14="http://schemas.microsoft.com/office/powerpoint/2010/main" val="1941619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 calcmode="lin" valueType="num">
                                      <p:cBhvr additive="base">
                                        <p:cTn id="1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xEl>
                                              <p:pRg st="1" end="1"/>
                                            </p:txEl>
                                          </p:spTgt>
                                        </p:tgtEl>
                                        <p:attrNameLst>
                                          <p:attrName>style.visibility</p:attrName>
                                        </p:attrNameLst>
                                      </p:cBhvr>
                                      <p:to>
                                        <p:strVal val="visible"/>
                                      </p:to>
                                    </p:set>
                                    <p:animEffect transition="in" filter="fade">
                                      <p:cBhvr>
                                        <p:cTn id="18" dur="1000"/>
                                        <p:tgtEl>
                                          <p:spTgt spid="23">
                                            <p:txEl>
                                              <p:pRg st="1" end="1"/>
                                            </p:txEl>
                                          </p:spTgt>
                                        </p:tgtEl>
                                      </p:cBhvr>
                                    </p:animEffect>
                                    <p:anim calcmode="lin" valueType="num">
                                      <p:cBhvr>
                                        <p:cTn id="19"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3">
                                            <p:txEl>
                                              <p:pRg st="2" end="2"/>
                                            </p:txEl>
                                          </p:spTgt>
                                        </p:tgtEl>
                                        <p:attrNameLst>
                                          <p:attrName>style.visibility</p:attrName>
                                        </p:attrNameLst>
                                      </p:cBhvr>
                                      <p:to>
                                        <p:strVal val="visible"/>
                                      </p:to>
                                    </p:set>
                                    <p:animEffect transition="in" filter="fade">
                                      <p:cBhvr>
                                        <p:cTn id="25" dur="1000"/>
                                        <p:tgtEl>
                                          <p:spTgt spid="23">
                                            <p:txEl>
                                              <p:pRg st="2" end="2"/>
                                            </p:txEl>
                                          </p:spTgt>
                                        </p:tgtEl>
                                      </p:cBhvr>
                                    </p:animEffect>
                                    <p:anim calcmode="lin" valueType="num">
                                      <p:cBhvr>
                                        <p:cTn id="26"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3">
                                            <p:txEl>
                                              <p:pRg st="3" end="3"/>
                                            </p:txEl>
                                          </p:spTgt>
                                        </p:tgtEl>
                                        <p:attrNameLst>
                                          <p:attrName>style.visibility</p:attrName>
                                        </p:attrNameLst>
                                      </p:cBhvr>
                                      <p:to>
                                        <p:strVal val="visible"/>
                                      </p:to>
                                    </p:set>
                                    <p:animEffect transition="in" filter="fade">
                                      <p:cBhvr>
                                        <p:cTn id="32" dur="1000"/>
                                        <p:tgtEl>
                                          <p:spTgt spid="23">
                                            <p:txEl>
                                              <p:pRg st="3" end="3"/>
                                            </p:txEl>
                                          </p:spTgt>
                                        </p:tgtEl>
                                      </p:cBhvr>
                                    </p:animEffect>
                                    <p:anim calcmode="lin" valueType="num">
                                      <p:cBhvr>
                                        <p:cTn id="33" dur="1000" fill="hold"/>
                                        <p:tgtEl>
                                          <p:spTgt spid="2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3">
                                            <p:txEl>
                                              <p:pRg st="4" end="4"/>
                                            </p:txEl>
                                          </p:spTgt>
                                        </p:tgtEl>
                                        <p:attrNameLst>
                                          <p:attrName>style.visibility</p:attrName>
                                        </p:attrNameLst>
                                      </p:cBhvr>
                                      <p:to>
                                        <p:strVal val="visible"/>
                                      </p:to>
                                    </p:set>
                                    <p:animEffect transition="in" filter="fade">
                                      <p:cBhvr>
                                        <p:cTn id="39" dur="1000"/>
                                        <p:tgtEl>
                                          <p:spTgt spid="23">
                                            <p:txEl>
                                              <p:pRg st="4" end="4"/>
                                            </p:txEl>
                                          </p:spTgt>
                                        </p:tgtEl>
                                      </p:cBhvr>
                                    </p:animEffect>
                                    <p:anim calcmode="lin" valueType="num">
                                      <p:cBhvr>
                                        <p:cTn id="40"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3">
                                            <p:txEl>
                                              <p:pRg st="5" end="5"/>
                                            </p:txEl>
                                          </p:spTgt>
                                        </p:tgtEl>
                                        <p:attrNameLst>
                                          <p:attrName>style.visibility</p:attrName>
                                        </p:attrNameLst>
                                      </p:cBhvr>
                                      <p:to>
                                        <p:strVal val="visible"/>
                                      </p:to>
                                    </p:set>
                                    <p:animEffect transition="in" filter="fade">
                                      <p:cBhvr>
                                        <p:cTn id="46" dur="1000"/>
                                        <p:tgtEl>
                                          <p:spTgt spid="23">
                                            <p:txEl>
                                              <p:pRg st="5" end="5"/>
                                            </p:txEl>
                                          </p:spTgt>
                                        </p:tgtEl>
                                      </p:cBhvr>
                                    </p:animEffect>
                                    <p:anim calcmode="lin" valueType="num">
                                      <p:cBhvr>
                                        <p:cTn id="47" dur="1000" fill="hold"/>
                                        <p:tgtEl>
                                          <p:spTgt spid="23">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3">
                                            <p:txEl>
                                              <p:pRg st="6" end="6"/>
                                            </p:txEl>
                                          </p:spTgt>
                                        </p:tgtEl>
                                        <p:attrNameLst>
                                          <p:attrName>style.visibility</p:attrName>
                                        </p:attrNameLst>
                                      </p:cBhvr>
                                      <p:to>
                                        <p:strVal val="visible"/>
                                      </p:to>
                                    </p:set>
                                    <p:animEffect transition="in" filter="fade">
                                      <p:cBhvr>
                                        <p:cTn id="53" dur="1000"/>
                                        <p:tgtEl>
                                          <p:spTgt spid="23">
                                            <p:txEl>
                                              <p:pRg st="6" end="6"/>
                                            </p:txEl>
                                          </p:spTgt>
                                        </p:tgtEl>
                                      </p:cBhvr>
                                    </p:animEffect>
                                    <p:anim calcmode="lin" valueType="num">
                                      <p:cBhvr>
                                        <p:cTn id="54" dur="1000" fill="hold"/>
                                        <p:tgtEl>
                                          <p:spTgt spid="23">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60" dur="500"/>
                                        <p:tgtEl>
                                          <p:spTgt spid="24">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fade">
                                      <p:cBhvr>
                                        <p:cTn id="65" dur="500"/>
                                        <p:tgtEl>
                                          <p:spTgt spid="25">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xEl>
                                              <p:pRg st="1" end="1"/>
                                            </p:txEl>
                                          </p:spTgt>
                                        </p:tgtEl>
                                        <p:attrNameLst>
                                          <p:attrName>style.visibility</p:attrName>
                                        </p:attrNameLst>
                                      </p:cBhvr>
                                      <p:to>
                                        <p:strVal val="visible"/>
                                      </p:to>
                                    </p:set>
                                    <p:animEffect transition="in" filter="fade">
                                      <p:cBhvr>
                                        <p:cTn id="68"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400050" y="296904"/>
            <a:ext cx="3767927" cy="669884"/>
          </a:xfrm>
        </p:spPr>
        <p:txBody>
          <a:bodyPr/>
          <a:lstStyle/>
          <a:p>
            <a:r>
              <a:rPr lang="en-US" dirty="0"/>
              <a:t>Flow-Chart</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11</a:t>
            </a:fld>
            <a:endParaRPr lang="en-US" dirty="0"/>
          </a:p>
        </p:txBody>
      </p:sp>
      <p:pic>
        <p:nvPicPr>
          <p:cNvPr id="4" name="Picture 3">
            <a:extLst>
              <a:ext uri="{FF2B5EF4-FFF2-40B4-BE49-F238E27FC236}">
                <a16:creationId xmlns:a16="http://schemas.microsoft.com/office/drawing/2014/main" id="{B19D1A3C-99E3-E576-2353-0E1E2C3F1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217" y="472440"/>
            <a:ext cx="4450715" cy="6385560"/>
          </a:xfrm>
          <a:prstGeom prst="rect">
            <a:avLst/>
          </a:prstGeom>
        </p:spPr>
      </p:pic>
    </p:spTree>
    <p:extLst>
      <p:ext uri="{BB962C8B-B14F-4D97-AF65-F5344CB8AC3E}">
        <p14:creationId xmlns:p14="http://schemas.microsoft.com/office/powerpoint/2010/main" val="4190103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257175" y="381813"/>
            <a:ext cx="4229100" cy="622259"/>
          </a:xfrm>
        </p:spPr>
        <p:txBody>
          <a:bodyPr/>
          <a:lstStyle/>
          <a:p>
            <a:r>
              <a:rPr lang="en-US" dirty="0"/>
              <a:t>Output: </a:t>
            </a:r>
            <a:r>
              <a:rPr lang="en-US" sz="1400" dirty="0"/>
              <a:t>Before login</a:t>
            </a:r>
            <a:endParaRPr lang="en-US" sz="1200" dirty="0"/>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12</a:t>
            </a:fld>
            <a:endParaRPr lang="en-US" dirty="0"/>
          </a:p>
        </p:txBody>
      </p:sp>
      <p:pic>
        <p:nvPicPr>
          <p:cNvPr id="5" name="Picture 4">
            <a:extLst>
              <a:ext uri="{FF2B5EF4-FFF2-40B4-BE49-F238E27FC236}">
                <a16:creationId xmlns:a16="http://schemas.microsoft.com/office/drawing/2014/main" id="{5B9700EA-04AA-8D10-2A51-BD59E21B2789}"/>
              </a:ext>
            </a:extLst>
          </p:cNvPr>
          <p:cNvPicPr>
            <a:picLocks noChangeAspect="1"/>
          </p:cNvPicPr>
          <p:nvPr/>
        </p:nvPicPr>
        <p:blipFill>
          <a:blip r:embed="rId3"/>
          <a:stretch>
            <a:fillRect/>
          </a:stretch>
        </p:blipFill>
        <p:spPr>
          <a:xfrm>
            <a:off x="484094" y="1248360"/>
            <a:ext cx="11297358" cy="5627570"/>
          </a:xfrm>
          <a:prstGeom prst="rect">
            <a:avLst/>
          </a:prstGeom>
        </p:spPr>
      </p:pic>
    </p:spTree>
    <p:extLst>
      <p:ext uri="{BB962C8B-B14F-4D97-AF65-F5344CB8AC3E}">
        <p14:creationId xmlns:p14="http://schemas.microsoft.com/office/powerpoint/2010/main" val="168621322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E22C-CF5C-D279-9139-88A7C03D23EE}"/>
              </a:ext>
            </a:extLst>
          </p:cNvPr>
          <p:cNvSpPr>
            <a:spLocks noGrp="1"/>
          </p:cNvSpPr>
          <p:nvPr>
            <p:ph type="title"/>
          </p:nvPr>
        </p:nvSpPr>
        <p:spPr>
          <a:xfrm>
            <a:off x="2590989" y="195861"/>
            <a:ext cx="7965461" cy="994164"/>
          </a:xfrm>
        </p:spPr>
        <p:txBody>
          <a:bodyPr/>
          <a:lstStyle/>
          <a:p>
            <a:r>
              <a:rPr lang="en-GB" dirty="0"/>
              <a:t>Login page</a:t>
            </a:r>
            <a:endParaRPr lang="en-IN" dirty="0"/>
          </a:p>
        </p:txBody>
      </p:sp>
      <p:pic>
        <p:nvPicPr>
          <p:cNvPr id="6" name="Content Placeholder 5">
            <a:extLst>
              <a:ext uri="{FF2B5EF4-FFF2-40B4-BE49-F238E27FC236}">
                <a16:creationId xmlns:a16="http://schemas.microsoft.com/office/drawing/2014/main" id="{711ADF00-21BC-811A-4C53-C120C1B9EC59}"/>
              </a:ext>
            </a:extLst>
          </p:cNvPr>
          <p:cNvPicPr>
            <a:picLocks noGrp="1" noChangeAspect="1"/>
          </p:cNvPicPr>
          <p:nvPr>
            <p:ph sz="half" idx="2"/>
          </p:nvPr>
        </p:nvPicPr>
        <p:blipFill>
          <a:blip r:embed="rId2"/>
          <a:stretch>
            <a:fillRect/>
          </a:stretch>
        </p:blipFill>
        <p:spPr>
          <a:xfrm>
            <a:off x="179293" y="1451363"/>
            <a:ext cx="11707905" cy="5333999"/>
          </a:xfrm>
        </p:spPr>
      </p:pic>
      <p:sp>
        <p:nvSpPr>
          <p:cNvPr id="4" name="Slide Number Placeholder 3">
            <a:extLst>
              <a:ext uri="{FF2B5EF4-FFF2-40B4-BE49-F238E27FC236}">
                <a16:creationId xmlns:a16="http://schemas.microsoft.com/office/drawing/2014/main" id="{EA0AC66D-9EDB-A344-0199-B0436870DF21}"/>
              </a:ext>
            </a:extLst>
          </p:cNvPr>
          <p:cNvSpPr>
            <a:spLocks noGrp="1"/>
          </p:cNvSpPr>
          <p:nvPr>
            <p:ph type="sldNum" sz="quarter" idx="10"/>
          </p:nvPr>
        </p:nvSpPr>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322137596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8515-28D5-FAC9-D1D5-61589EE17643}"/>
              </a:ext>
            </a:extLst>
          </p:cNvPr>
          <p:cNvSpPr>
            <a:spLocks noGrp="1"/>
          </p:cNvSpPr>
          <p:nvPr>
            <p:ph type="title"/>
          </p:nvPr>
        </p:nvSpPr>
        <p:spPr>
          <a:xfrm>
            <a:off x="2599954" y="178734"/>
            <a:ext cx="7965461" cy="994164"/>
          </a:xfrm>
        </p:spPr>
        <p:txBody>
          <a:bodyPr/>
          <a:lstStyle/>
          <a:p>
            <a:r>
              <a:rPr lang="en-GB" dirty="0"/>
              <a:t>Register page</a:t>
            </a:r>
            <a:endParaRPr lang="en-IN" dirty="0"/>
          </a:p>
        </p:txBody>
      </p:sp>
      <p:pic>
        <p:nvPicPr>
          <p:cNvPr id="6" name="Content Placeholder 5">
            <a:extLst>
              <a:ext uri="{FF2B5EF4-FFF2-40B4-BE49-F238E27FC236}">
                <a16:creationId xmlns:a16="http://schemas.microsoft.com/office/drawing/2014/main" id="{3FD66624-055A-9D09-4EAB-037937DB4E85}"/>
              </a:ext>
            </a:extLst>
          </p:cNvPr>
          <p:cNvPicPr>
            <a:picLocks noGrp="1" noChangeAspect="1"/>
          </p:cNvPicPr>
          <p:nvPr>
            <p:ph sz="half" idx="2"/>
          </p:nvPr>
        </p:nvPicPr>
        <p:blipFill>
          <a:blip r:embed="rId2"/>
          <a:stretch>
            <a:fillRect/>
          </a:stretch>
        </p:blipFill>
        <p:spPr>
          <a:xfrm>
            <a:off x="268941" y="1550894"/>
            <a:ext cx="11501718" cy="5065059"/>
          </a:xfrm>
        </p:spPr>
      </p:pic>
      <p:sp>
        <p:nvSpPr>
          <p:cNvPr id="4" name="Slide Number Placeholder 3">
            <a:extLst>
              <a:ext uri="{FF2B5EF4-FFF2-40B4-BE49-F238E27FC236}">
                <a16:creationId xmlns:a16="http://schemas.microsoft.com/office/drawing/2014/main" id="{842D0001-C1C3-A605-0185-F8690AB37866}"/>
              </a:ext>
            </a:extLst>
          </p:cNvPr>
          <p:cNvSpPr>
            <a:spLocks noGrp="1"/>
          </p:cNvSpPr>
          <p:nvPr>
            <p:ph type="sldNum" sz="quarter" idx="10"/>
          </p:nvPr>
        </p:nvSpPr>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46240798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257175" y="381813"/>
            <a:ext cx="4229100" cy="622259"/>
          </a:xfrm>
        </p:spPr>
        <p:txBody>
          <a:bodyPr/>
          <a:lstStyle/>
          <a:p>
            <a:r>
              <a:rPr lang="en-US" dirty="0"/>
              <a:t>Output: </a:t>
            </a:r>
            <a:r>
              <a:rPr lang="en-US" sz="1400" dirty="0"/>
              <a:t>After login</a:t>
            </a:r>
            <a:endParaRPr lang="en-US" sz="1200" dirty="0"/>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15</a:t>
            </a:fld>
            <a:endParaRPr lang="en-US" dirty="0"/>
          </a:p>
        </p:txBody>
      </p:sp>
      <p:pic>
        <p:nvPicPr>
          <p:cNvPr id="5" name="Picture 4">
            <a:extLst>
              <a:ext uri="{FF2B5EF4-FFF2-40B4-BE49-F238E27FC236}">
                <a16:creationId xmlns:a16="http://schemas.microsoft.com/office/drawing/2014/main" id="{AE52D35B-82FA-AE23-8BFD-F5D1B663222C}"/>
              </a:ext>
            </a:extLst>
          </p:cNvPr>
          <p:cNvPicPr>
            <a:picLocks noChangeAspect="1"/>
          </p:cNvPicPr>
          <p:nvPr/>
        </p:nvPicPr>
        <p:blipFill>
          <a:blip r:embed="rId3"/>
          <a:stretch>
            <a:fillRect/>
          </a:stretch>
        </p:blipFill>
        <p:spPr>
          <a:xfrm>
            <a:off x="326570" y="1242330"/>
            <a:ext cx="11286931" cy="5615670"/>
          </a:xfrm>
          <a:prstGeom prst="rect">
            <a:avLst/>
          </a:prstGeom>
        </p:spPr>
      </p:pic>
    </p:spTree>
    <p:extLst>
      <p:ext uri="{BB962C8B-B14F-4D97-AF65-F5344CB8AC3E}">
        <p14:creationId xmlns:p14="http://schemas.microsoft.com/office/powerpoint/2010/main" val="427331537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D8DE6-5CD9-6295-6A2D-1A3C7BCF292D}"/>
              </a:ext>
            </a:extLst>
          </p:cNvPr>
          <p:cNvSpPr>
            <a:spLocks noGrp="1"/>
          </p:cNvSpPr>
          <p:nvPr>
            <p:ph type="title"/>
          </p:nvPr>
        </p:nvSpPr>
        <p:spPr>
          <a:xfrm>
            <a:off x="2465483" y="431606"/>
            <a:ext cx="7965461" cy="994164"/>
          </a:xfrm>
        </p:spPr>
        <p:txBody>
          <a:bodyPr/>
          <a:lstStyle/>
          <a:p>
            <a:r>
              <a:rPr lang="en-GB" dirty="0"/>
              <a:t>Search product</a:t>
            </a:r>
            <a:endParaRPr lang="en-IN" dirty="0"/>
          </a:p>
        </p:txBody>
      </p:sp>
      <p:sp>
        <p:nvSpPr>
          <p:cNvPr id="4" name="Slide Number Placeholder 3">
            <a:extLst>
              <a:ext uri="{FF2B5EF4-FFF2-40B4-BE49-F238E27FC236}">
                <a16:creationId xmlns:a16="http://schemas.microsoft.com/office/drawing/2014/main" id="{B7A8243C-3D62-537F-7C42-86D0D36CE4A1}"/>
              </a:ext>
            </a:extLst>
          </p:cNvPr>
          <p:cNvSpPr>
            <a:spLocks noGrp="1"/>
          </p:cNvSpPr>
          <p:nvPr>
            <p:ph type="sldNum" sz="quarter" idx="10"/>
          </p:nvPr>
        </p:nvSpPr>
        <p:spPr/>
        <p:txBody>
          <a:bodyPr/>
          <a:lstStyle/>
          <a:p>
            <a:fld id="{48F63A3B-78C7-47BE-AE5E-E10140E04643}" type="slidenum">
              <a:rPr lang="en-US" smtClean="0"/>
              <a:pPr/>
              <a:t>16</a:t>
            </a:fld>
            <a:endParaRPr lang="en-US" dirty="0"/>
          </a:p>
        </p:txBody>
      </p:sp>
      <p:pic>
        <p:nvPicPr>
          <p:cNvPr id="10" name="Content Placeholder 9">
            <a:extLst>
              <a:ext uri="{FF2B5EF4-FFF2-40B4-BE49-F238E27FC236}">
                <a16:creationId xmlns:a16="http://schemas.microsoft.com/office/drawing/2014/main" id="{7F1F3DB2-6626-D528-A361-32BCF1770144}"/>
              </a:ext>
            </a:extLst>
          </p:cNvPr>
          <p:cNvPicPr>
            <a:picLocks noGrp="1" noChangeAspect="1"/>
          </p:cNvPicPr>
          <p:nvPr>
            <p:ph sz="half" idx="2"/>
          </p:nvPr>
        </p:nvPicPr>
        <p:blipFill>
          <a:blip r:embed="rId2"/>
          <a:stretch>
            <a:fillRect/>
          </a:stretch>
        </p:blipFill>
        <p:spPr>
          <a:xfrm>
            <a:off x="618565" y="1783976"/>
            <a:ext cx="10807461" cy="4831977"/>
          </a:xfrm>
        </p:spPr>
      </p:pic>
    </p:spTree>
    <p:extLst>
      <p:ext uri="{BB962C8B-B14F-4D97-AF65-F5344CB8AC3E}">
        <p14:creationId xmlns:p14="http://schemas.microsoft.com/office/powerpoint/2010/main" val="76307945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61F3-429F-ABD7-4822-133A1C83A791}"/>
              </a:ext>
            </a:extLst>
          </p:cNvPr>
          <p:cNvSpPr>
            <a:spLocks noGrp="1"/>
          </p:cNvSpPr>
          <p:nvPr>
            <p:ph type="title"/>
          </p:nvPr>
        </p:nvSpPr>
        <p:spPr>
          <a:xfrm>
            <a:off x="2519271" y="431606"/>
            <a:ext cx="7965461" cy="994164"/>
          </a:xfrm>
        </p:spPr>
        <p:txBody>
          <a:bodyPr/>
          <a:lstStyle/>
          <a:p>
            <a:r>
              <a:rPr lang="en-GB" dirty="0"/>
              <a:t>Add product</a:t>
            </a:r>
            <a:endParaRPr lang="en-IN" dirty="0"/>
          </a:p>
        </p:txBody>
      </p:sp>
      <p:pic>
        <p:nvPicPr>
          <p:cNvPr id="6" name="Content Placeholder 5">
            <a:extLst>
              <a:ext uri="{FF2B5EF4-FFF2-40B4-BE49-F238E27FC236}">
                <a16:creationId xmlns:a16="http://schemas.microsoft.com/office/drawing/2014/main" id="{D0F9343D-C85C-47C6-F4BE-D0FC2FA7DB4F}"/>
              </a:ext>
            </a:extLst>
          </p:cNvPr>
          <p:cNvPicPr>
            <a:picLocks noGrp="1" noChangeAspect="1"/>
          </p:cNvPicPr>
          <p:nvPr>
            <p:ph sz="half" idx="2"/>
          </p:nvPr>
        </p:nvPicPr>
        <p:blipFill>
          <a:blip r:embed="rId2"/>
          <a:stretch>
            <a:fillRect/>
          </a:stretch>
        </p:blipFill>
        <p:spPr>
          <a:xfrm>
            <a:off x="546847" y="1613647"/>
            <a:ext cx="10879179" cy="4812747"/>
          </a:xfrm>
        </p:spPr>
      </p:pic>
      <p:sp>
        <p:nvSpPr>
          <p:cNvPr id="4" name="Slide Number Placeholder 3">
            <a:extLst>
              <a:ext uri="{FF2B5EF4-FFF2-40B4-BE49-F238E27FC236}">
                <a16:creationId xmlns:a16="http://schemas.microsoft.com/office/drawing/2014/main" id="{A6BCD97E-1305-BE56-EB00-B2C59E95A886}"/>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Tree>
    <p:extLst>
      <p:ext uri="{BB962C8B-B14F-4D97-AF65-F5344CB8AC3E}">
        <p14:creationId xmlns:p14="http://schemas.microsoft.com/office/powerpoint/2010/main" val="28851579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7AE4-9134-8A6B-E159-957144D098D4}"/>
              </a:ext>
            </a:extLst>
          </p:cNvPr>
          <p:cNvSpPr>
            <a:spLocks noGrp="1"/>
          </p:cNvSpPr>
          <p:nvPr>
            <p:ph type="title"/>
          </p:nvPr>
        </p:nvSpPr>
        <p:spPr>
          <a:xfrm>
            <a:off x="2462189" y="56695"/>
            <a:ext cx="7965461" cy="994164"/>
          </a:xfrm>
        </p:spPr>
        <p:txBody>
          <a:bodyPr/>
          <a:lstStyle/>
          <a:p>
            <a:r>
              <a:rPr lang="en-US" dirty="0"/>
              <a:t>Product report</a:t>
            </a:r>
            <a:endParaRPr lang="en-IN" dirty="0"/>
          </a:p>
        </p:txBody>
      </p:sp>
      <p:sp>
        <p:nvSpPr>
          <p:cNvPr id="4" name="Slide Number Placeholder 3">
            <a:extLst>
              <a:ext uri="{FF2B5EF4-FFF2-40B4-BE49-F238E27FC236}">
                <a16:creationId xmlns:a16="http://schemas.microsoft.com/office/drawing/2014/main" id="{6FE0C3EA-230D-26A0-7482-F71E0BFB9D1F}"/>
              </a:ext>
            </a:extLst>
          </p:cNvPr>
          <p:cNvSpPr>
            <a:spLocks noGrp="1"/>
          </p:cNvSpPr>
          <p:nvPr>
            <p:ph type="sldNum" sz="quarter" idx="10"/>
          </p:nvPr>
        </p:nvSpPr>
        <p:spPr/>
        <p:txBody>
          <a:bodyPr/>
          <a:lstStyle/>
          <a:p>
            <a:fld id="{48F63A3B-78C7-47BE-AE5E-E10140E04643}" type="slidenum">
              <a:rPr lang="en-US" smtClean="0"/>
              <a:pPr/>
              <a:t>18</a:t>
            </a:fld>
            <a:endParaRPr lang="en-US" dirty="0"/>
          </a:p>
        </p:txBody>
      </p:sp>
      <p:pic>
        <p:nvPicPr>
          <p:cNvPr id="5" name="Content Placeholder 4">
            <a:extLst>
              <a:ext uri="{FF2B5EF4-FFF2-40B4-BE49-F238E27FC236}">
                <a16:creationId xmlns:a16="http://schemas.microsoft.com/office/drawing/2014/main" id="{1B13ACAB-28C6-D6ED-196A-E20DE7949E0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212980" y="1451363"/>
            <a:ext cx="10213046" cy="4591958"/>
          </a:xfrm>
          <a:prstGeom prst="rect">
            <a:avLst/>
          </a:prstGeom>
        </p:spPr>
      </p:pic>
    </p:spTree>
    <p:extLst>
      <p:ext uri="{BB962C8B-B14F-4D97-AF65-F5344CB8AC3E}">
        <p14:creationId xmlns:p14="http://schemas.microsoft.com/office/powerpoint/2010/main" val="3339305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7DDB-41E0-C78A-7704-C3598568509C}"/>
              </a:ext>
            </a:extLst>
          </p:cNvPr>
          <p:cNvSpPr>
            <a:spLocks noGrp="1"/>
          </p:cNvSpPr>
          <p:nvPr>
            <p:ph type="title"/>
          </p:nvPr>
        </p:nvSpPr>
        <p:spPr>
          <a:xfrm>
            <a:off x="2501342" y="431606"/>
            <a:ext cx="7965461" cy="994164"/>
          </a:xfrm>
        </p:spPr>
        <p:txBody>
          <a:bodyPr/>
          <a:lstStyle/>
          <a:p>
            <a:r>
              <a:rPr lang="en-GB" dirty="0"/>
              <a:t>Update product</a:t>
            </a:r>
            <a:endParaRPr lang="en-IN" dirty="0"/>
          </a:p>
        </p:txBody>
      </p:sp>
      <p:pic>
        <p:nvPicPr>
          <p:cNvPr id="6" name="Content Placeholder 5">
            <a:extLst>
              <a:ext uri="{FF2B5EF4-FFF2-40B4-BE49-F238E27FC236}">
                <a16:creationId xmlns:a16="http://schemas.microsoft.com/office/drawing/2014/main" id="{F2CB8B99-D724-F884-2474-5EE2A9117ACB}"/>
              </a:ext>
            </a:extLst>
          </p:cNvPr>
          <p:cNvPicPr>
            <a:picLocks noGrp="1" noChangeAspect="1"/>
          </p:cNvPicPr>
          <p:nvPr>
            <p:ph sz="half" idx="2"/>
          </p:nvPr>
        </p:nvPicPr>
        <p:blipFill>
          <a:blip r:embed="rId2"/>
          <a:stretch>
            <a:fillRect/>
          </a:stretch>
        </p:blipFill>
        <p:spPr>
          <a:xfrm>
            <a:off x="582706" y="1975517"/>
            <a:ext cx="10843320" cy="4425283"/>
          </a:xfrm>
        </p:spPr>
      </p:pic>
      <p:sp>
        <p:nvSpPr>
          <p:cNvPr id="4" name="Slide Number Placeholder 3">
            <a:extLst>
              <a:ext uri="{FF2B5EF4-FFF2-40B4-BE49-F238E27FC236}">
                <a16:creationId xmlns:a16="http://schemas.microsoft.com/office/drawing/2014/main" id="{A38756FF-66B3-632C-3B87-D15D436F483E}"/>
              </a:ext>
            </a:extLst>
          </p:cNvPr>
          <p:cNvSpPr>
            <a:spLocks noGrp="1"/>
          </p:cNvSpPr>
          <p:nvPr>
            <p:ph type="sldNum" sz="quarter" idx="10"/>
          </p:nvPr>
        </p:nvSpPr>
        <p:spPr/>
        <p:txBody>
          <a:bodyPr/>
          <a:lstStyle/>
          <a:p>
            <a:fld id="{48F63A3B-78C7-47BE-AE5E-E10140E04643}" type="slidenum">
              <a:rPr lang="en-US" smtClean="0"/>
              <a:pPr/>
              <a:t>19</a:t>
            </a:fld>
            <a:endParaRPr lang="en-US" dirty="0"/>
          </a:p>
        </p:txBody>
      </p:sp>
    </p:spTree>
    <p:extLst>
      <p:ext uri="{BB962C8B-B14F-4D97-AF65-F5344CB8AC3E}">
        <p14:creationId xmlns:p14="http://schemas.microsoft.com/office/powerpoint/2010/main" val="21690121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7E3228-62D5-1F29-FAEE-467568896063}"/>
              </a:ext>
            </a:extLst>
          </p:cNvPr>
          <p:cNvSpPr/>
          <p:nvPr/>
        </p:nvSpPr>
        <p:spPr>
          <a:xfrm>
            <a:off x="518534" y="1437115"/>
            <a:ext cx="11154931" cy="1754326"/>
          </a:xfrm>
          <a:prstGeom prst="rect">
            <a:avLst/>
          </a:prstGeom>
          <a:noFill/>
        </p:spPr>
        <p:txBody>
          <a:bodyPr wrap="square" lIns="91440" tIns="45720" rIns="91440" bIns="45720">
            <a:spAutoFit/>
          </a:bodyPr>
          <a:lstStyle/>
          <a:p>
            <a:pPr algn="ctr"/>
            <a:r>
              <a:rPr lang="en-US" sz="5400" b="1" u="sng"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uFill>
                  <a:solidFill>
                    <a:schemeClr val="accent1">
                      <a:lumMod val="90000"/>
                    </a:schemeClr>
                  </a:solidFill>
                </a:uFill>
              </a:rPr>
              <a:t>Retail Store </a:t>
            </a:r>
          </a:p>
          <a:p>
            <a:pPr algn="ctr"/>
            <a:r>
              <a:rPr lang="en-US" sz="5400" b="1" u="sng"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uFill>
                  <a:solidFill>
                    <a:schemeClr val="accent1">
                      <a:lumMod val="90000"/>
                    </a:schemeClr>
                  </a:solidFill>
                </a:uFill>
              </a:rPr>
              <a:t>Management System</a:t>
            </a: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721229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42"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509FF-B44C-4505-BF6D-BA9FA040C1D0}"/>
              </a:ext>
            </a:extLst>
          </p:cNvPr>
          <p:cNvSpPr>
            <a:spLocks noGrp="1"/>
          </p:cNvSpPr>
          <p:nvPr>
            <p:ph type="title"/>
          </p:nvPr>
        </p:nvSpPr>
        <p:spPr>
          <a:xfrm>
            <a:off x="2392976" y="195861"/>
            <a:ext cx="7965461" cy="994164"/>
          </a:xfrm>
        </p:spPr>
        <p:txBody>
          <a:bodyPr/>
          <a:lstStyle/>
          <a:p>
            <a:r>
              <a:rPr lang="en-US" dirty="0"/>
              <a:t>Sales Report</a:t>
            </a:r>
            <a:endParaRPr lang="en-IN" dirty="0"/>
          </a:p>
        </p:txBody>
      </p:sp>
      <p:sp>
        <p:nvSpPr>
          <p:cNvPr id="4" name="Slide Number Placeholder 3">
            <a:extLst>
              <a:ext uri="{FF2B5EF4-FFF2-40B4-BE49-F238E27FC236}">
                <a16:creationId xmlns:a16="http://schemas.microsoft.com/office/drawing/2014/main" id="{010EE0C8-D8D7-5683-9474-B3E78CDCC2C7}"/>
              </a:ext>
            </a:extLst>
          </p:cNvPr>
          <p:cNvSpPr>
            <a:spLocks noGrp="1"/>
          </p:cNvSpPr>
          <p:nvPr>
            <p:ph type="sldNum" sz="quarter" idx="10"/>
          </p:nvPr>
        </p:nvSpPr>
        <p:spPr/>
        <p:txBody>
          <a:bodyPr/>
          <a:lstStyle/>
          <a:p>
            <a:fld id="{48F63A3B-78C7-47BE-AE5E-E10140E04643}" type="slidenum">
              <a:rPr lang="en-US" smtClean="0"/>
              <a:pPr/>
              <a:t>20</a:t>
            </a:fld>
            <a:endParaRPr lang="en-US" dirty="0"/>
          </a:p>
        </p:txBody>
      </p:sp>
      <p:pic>
        <p:nvPicPr>
          <p:cNvPr id="5" name="Content Placeholder 4">
            <a:extLst>
              <a:ext uri="{FF2B5EF4-FFF2-40B4-BE49-F238E27FC236}">
                <a16:creationId xmlns:a16="http://schemas.microsoft.com/office/drawing/2014/main" id="{EFD6B7B0-A643-89BC-4503-A7A95271B5CF}"/>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65595" y="1451364"/>
            <a:ext cx="9752437" cy="4949438"/>
          </a:xfrm>
          <a:prstGeom prst="rect">
            <a:avLst/>
          </a:prstGeom>
        </p:spPr>
      </p:pic>
    </p:spTree>
    <p:extLst>
      <p:ext uri="{BB962C8B-B14F-4D97-AF65-F5344CB8AC3E}">
        <p14:creationId xmlns:p14="http://schemas.microsoft.com/office/powerpoint/2010/main" val="1721888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570EB79-053B-0283-9D2D-6266701EEDDD}"/>
              </a:ext>
            </a:extLst>
          </p:cNvPr>
          <p:cNvPicPr>
            <a:picLocks noGrp="1" noChangeAspect="1"/>
          </p:cNvPicPr>
          <p:nvPr>
            <p:ph type="pic" sz="quarter" idx="14"/>
          </p:nvPr>
        </p:nvPicPr>
        <p:blipFill rotWithShape="1">
          <a:blip r:embed="rId3"/>
          <a:srcRect l="827" r="7545"/>
          <a:stretch/>
        </p:blipFill>
        <p:spPr>
          <a:xfrm>
            <a:off x="6746033" y="3429000"/>
            <a:ext cx="5187820" cy="3452811"/>
          </a:xfrm>
        </p:spPr>
      </p:pic>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391887" y="654105"/>
            <a:ext cx="8291706" cy="549166"/>
          </a:xfrm>
        </p:spPr>
        <p:txBody>
          <a:bodyPr/>
          <a:lstStyle/>
          <a:p>
            <a:r>
              <a:rPr lang="en-US" cap="none" dirty="0"/>
              <a:t>Advantages and disadvantages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914400" y="1390261"/>
            <a:ext cx="6903076" cy="5057192"/>
          </a:xfrm>
        </p:spPr>
        <p:txBody>
          <a:bodyPr>
            <a:normAutofit lnSpcReduction="10000"/>
          </a:bodyPr>
          <a:lstStyle/>
          <a:p>
            <a:pPr marL="921385" marR="114935" indent="-6350">
              <a:lnSpc>
                <a:spcPct val="106000"/>
              </a:lnSpc>
              <a:spcAft>
                <a:spcPts val="25"/>
              </a:spcAft>
            </a:pPr>
            <a:r>
              <a:rPr lang="en-IN" sz="2000" b="1" kern="100" dirty="0">
                <a:solidFill>
                  <a:srgbClr val="000000"/>
                </a:solidFill>
                <a:effectLst/>
                <a:latin typeface="Times New Roman" panose="02020603050405020304" pitchFamily="18" charset="0"/>
                <a:ea typeface="Times New Roman" panose="02020603050405020304" pitchFamily="18" charset="0"/>
              </a:rPr>
              <a:t>Advantages: </a:t>
            </a:r>
            <a:endParaRPr lang="en-IN" sz="2000" kern="100" dirty="0">
              <a:solidFill>
                <a:srgbClr val="000000"/>
              </a:solidFill>
              <a:effectLst/>
              <a:latin typeface="Times New Roman" panose="02020603050405020304" pitchFamily="18" charset="0"/>
              <a:ea typeface="Times New Roman" panose="02020603050405020304" pitchFamily="18" charset="0"/>
            </a:endParaRPr>
          </a:p>
          <a:p>
            <a:pPr marL="915035" marR="114935" indent="-6350">
              <a:lnSpc>
                <a:spcPct val="106000"/>
              </a:lnSpc>
              <a:spcAft>
                <a:spcPts val="100"/>
              </a:spcAft>
            </a:pPr>
            <a:r>
              <a:rPr lang="en-IN" sz="2000" b="1" kern="100" dirty="0">
                <a:solidFill>
                  <a:srgbClr val="000000"/>
                </a:solidFill>
                <a:effectLst/>
                <a:latin typeface="Times New Roman" panose="02020603050405020304" pitchFamily="18" charset="0"/>
                <a:ea typeface="Times New Roman" panose="02020603050405020304" pitchFamily="18" charset="0"/>
              </a:rPr>
              <a:t> </a:t>
            </a:r>
            <a:endParaRPr lang="en-IN" sz="2000" kern="100" dirty="0">
              <a:solidFill>
                <a:srgbClr val="000000"/>
              </a:solidFill>
              <a:effectLst/>
              <a:latin typeface="Times New Roman" panose="02020603050405020304" pitchFamily="18" charset="0"/>
              <a:ea typeface="Times New Roman" panose="02020603050405020304" pitchFamily="18" charset="0"/>
            </a:endParaRPr>
          </a:p>
          <a:p>
            <a:pPr marL="1143000" marR="114935" lvl="2" indent="-228600">
              <a:lnSpc>
                <a:spcPct val="150000"/>
              </a:lnSpc>
              <a:spcAft>
                <a:spcPts val="1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Cost-effective.</a:t>
            </a:r>
          </a:p>
          <a:p>
            <a:pPr marL="1143000" marR="114935" lvl="2" indent="-228600">
              <a:lnSpc>
                <a:spcPct val="150000"/>
              </a:lnSpc>
              <a:spcAft>
                <a:spcPts val="1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Simple UI</a:t>
            </a:r>
          </a:p>
          <a:p>
            <a:pPr marL="1143000" marR="114935" lvl="2" indent="-228600">
              <a:lnSpc>
                <a:spcPct val="150000"/>
              </a:lnSpc>
              <a:spcAft>
                <a:spcPts val="1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Easy to Understand</a:t>
            </a:r>
          </a:p>
          <a:p>
            <a:pPr marL="1143000" marR="114935" lvl="2" indent="-228600">
              <a:lnSpc>
                <a:spcPct val="150000"/>
              </a:lnSpc>
              <a:spcAft>
                <a:spcPts val="1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Easy to store product record details.</a:t>
            </a:r>
            <a:endParaRPr lang="en-IN" sz="1800" kern="100" dirty="0">
              <a:solidFill>
                <a:srgbClr val="000000"/>
              </a:solidFill>
              <a:latin typeface="Times New Roman" panose="02020603050405020304" pitchFamily="18" charset="0"/>
              <a:ea typeface="Times New Roman" panose="02020603050405020304" pitchFamily="18" charset="0"/>
            </a:endParaRPr>
          </a:p>
          <a:p>
            <a:pPr marL="1143000" marR="114935" lvl="2" indent="-228600">
              <a:lnSpc>
                <a:spcPct val="150000"/>
              </a:lnSpc>
              <a:spcAft>
                <a:spcPts val="100"/>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Retailers have lower operating costs than wholesalers due to the cost of rent, utilities, and labour.</a:t>
            </a:r>
          </a:p>
          <a:p>
            <a:pPr marL="1149985" marR="114935" indent="-6350">
              <a:lnSpc>
                <a:spcPct val="106000"/>
              </a:lnSpc>
              <a:spcAft>
                <a:spcPts val="100"/>
              </a:spcAft>
            </a:pP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921385" marR="114935" indent="-6350">
              <a:lnSpc>
                <a:spcPct val="106000"/>
              </a:lnSpc>
              <a:spcAft>
                <a:spcPts val="25"/>
              </a:spcAft>
            </a:pPr>
            <a:r>
              <a:rPr lang="en-IN" sz="1800" b="1" kern="100" dirty="0">
                <a:solidFill>
                  <a:srgbClr val="000000"/>
                </a:solidFill>
                <a:effectLst/>
                <a:latin typeface="Times New Roman" panose="02020603050405020304" pitchFamily="18" charset="0"/>
                <a:ea typeface="Times New Roman" panose="02020603050405020304" pitchFamily="18" charset="0"/>
              </a:rPr>
              <a:t>Disadvantages: </a:t>
            </a:r>
            <a:endParaRPr lang="en-IN" sz="1800" b="1" kern="100" dirty="0">
              <a:solidFill>
                <a:srgbClr val="000000"/>
              </a:solidFill>
              <a:latin typeface="Times New Roman" panose="02020603050405020304" pitchFamily="18" charset="0"/>
              <a:ea typeface="Times New Roman" panose="02020603050405020304" pitchFamily="18" charset="0"/>
            </a:endParaRPr>
          </a:p>
          <a:p>
            <a:pPr marL="921385" marR="114935" indent="-6350">
              <a:lnSpc>
                <a:spcPct val="106000"/>
              </a:lnSpc>
              <a:spcAft>
                <a:spcPts val="25"/>
              </a:spcAft>
            </a:pP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90372" marR="502285" lvl="1" indent="-342900" fontAlgn="base">
              <a:lnSpc>
                <a:spcPct val="115000"/>
              </a:lnSpc>
              <a:spcAft>
                <a:spcPts val="895"/>
              </a:spcAft>
              <a:buClr>
                <a:srgbClr val="000000"/>
              </a:buClr>
              <a:buSzPts val="1100"/>
              <a:buFont typeface="Symbol" panose="05050102010706020507" pitchFamily="18" charset="2"/>
              <a:buChar char=""/>
            </a:pP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Encryption of sensitive data to protect against unauthorized access.</a:t>
            </a:r>
          </a:p>
          <a:p>
            <a:pPr marL="690372" marR="502285" lvl="1" indent="-342900" fontAlgn="base">
              <a:lnSpc>
                <a:spcPct val="115000"/>
              </a:lnSpc>
              <a:spcAft>
                <a:spcPts val="895"/>
              </a:spcAft>
              <a:buClr>
                <a:srgbClr val="000000"/>
              </a:buClr>
              <a:buSzPts val="1100"/>
              <a:buFont typeface="Symbol" panose="05050102010706020507" pitchFamily="18" charset="2"/>
              <a:buChar char=""/>
            </a:pP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Limited functionality compared to larger systems.</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21</a:t>
            </a:fld>
            <a:endParaRPr lang="en-US" dirty="0"/>
          </a:p>
        </p:txBody>
      </p:sp>
    </p:spTree>
    <p:extLst>
      <p:ext uri="{BB962C8B-B14F-4D97-AF65-F5344CB8AC3E}">
        <p14:creationId xmlns:p14="http://schemas.microsoft.com/office/powerpoint/2010/main" val="4072101725"/>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623527" y="457199"/>
            <a:ext cx="9806473" cy="1612858"/>
          </a:xfrm>
        </p:spPr>
        <p:txBody>
          <a:bodyPr/>
          <a:lstStyle/>
          <a:p>
            <a:r>
              <a:rPr lang="en-US" cap="none" dirty="0"/>
              <a:t>Future enhancement</a:t>
            </a:r>
            <a:br>
              <a:rPr lang="en-US" dirty="0"/>
            </a:br>
            <a:r>
              <a:rPr lang="en-US" dirty="0"/>
              <a:t> </a:t>
            </a: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550564" y="2331958"/>
            <a:ext cx="7098914" cy="3704266"/>
          </a:xfrm>
        </p:spPr>
        <p:txBody>
          <a:bodyPr/>
          <a:lstStyle/>
          <a:p>
            <a:pPr marL="342900" marR="114935" lvl="0" indent="-342900" algn="l">
              <a:lnSpc>
                <a:spcPct val="106000"/>
              </a:lnSpc>
              <a:spcAft>
                <a:spcPts val="2610"/>
              </a:spcAft>
              <a:buFont typeface="Wingdings" panose="05000000000000000000" pitchFamily="2"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Lost and breakage</a:t>
            </a:r>
          </a:p>
          <a:p>
            <a:pPr marL="342900" marR="114935" lvl="0" indent="-342900" algn="l">
              <a:lnSpc>
                <a:spcPct val="106000"/>
              </a:lnSpc>
              <a:spcAft>
                <a:spcPts val="2610"/>
              </a:spcAft>
              <a:buFont typeface="Wingdings" panose="05000000000000000000" pitchFamily="2"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Online payment system</a:t>
            </a:r>
          </a:p>
          <a:p>
            <a:pPr marL="342900" marR="114935" lvl="0" indent="-342900" algn="l">
              <a:lnSpc>
                <a:spcPct val="106000"/>
              </a:lnSpc>
              <a:spcAft>
                <a:spcPts val="2610"/>
              </a:spcAft>
              <a:buFont typeface="Wingdings" panose="05000000000000000000" pitchFamily="2"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System flexible in any type.</a:t>
            </a:r>
          </a:p>
          <a:p>
            <a:pPr marL="342900" marR="114935" lvl="0" indent="-342900" algn="l">
              <a:lnSpc>
                <a:spcPct val="106000"/>
              </a:lnSpc>
              <a:spcAft>
                <a:spcPts val="2610"/>
              </a:spcAft>
              <a:buFont typeface="Wingdings" panose="05000000000000000000" pitchFamily="2" charset="2"/>
              <a:buChar char=""/>
            </a:pPr>
            <a:r>
              <a:rPr lang="en-IN" kern="100" dirty="0">
                <a:solidFill>
                  <a:srgbClr val="000000"/>
                </a:solidFill>
                <a:latin typeface="Times New Roman" panose="02020603050405020304" pitchFamily="18" charset="0"/>
                <a:ea typeface="Times New Roman" panose="02020603050405020304" pitchFamily="18" charset="0"/>
              </a:rPr>
              <a:t>Automatic create receipt.</a:t>
            </a:r>
          </a:p>
          <a:p>
            <a:pPr marR="114935" lvl="0" algn="l">
              <a:lnSpc>
                <a:spcPct val="106000"/>
              </a:lnSpc>
              <a:spcAft>
                <a:spcPts val="2610"/>
              </a:spcAft>
            </a:pPr>
            <a:endParaRPr lang="en-IN" kern="100" dirty="0">
              <a:solidFill>
                <a:srgbClr val="000000"/>
              </a:solidFill>
              <a:latin typeface="Times New Roman" panose="02020603050405020304" pitchFamily="18" charset="0"/>
              <a:ea typeface="Times New Roman" panose="02020603050405020304" pitchFamily="18" charset="0"/>
            </a:endParaRPr>
          </a:p>
          <a:p>
            <a:pPr marL="342900" marR="114935" lvl="0" indent="-342900" algn="l">
              <a:lnSpc>
                <a:spcPct val="106000"/>
              </a:lnSpc>
              <a:spcAft>
                <a:spcPts val="2610"/>
              </a:spcAft>
              <a:buFont typeface="Wingdings" panose="05000000000000000000" pitchFamily="2" charset="2"/>
              <a:buChar char=""/>
            </a:pPr>
            <a:endParaRPr lang="en-IN" kern="100" dirty="0">
              <a:solidFill>
                <a:srgbClr val="000000"/>
              </a:solidFill>
              <a:latin typeface="Times New Roman" panose="02020603050405020304" pitchFamily="18" charset="0"/>
              <a:ea typeface="Times New Roman" panose="02020603050405020304" pitchFamily="18" charset="0"/>
            </a:endParaRPr>
          </a:p>
          <a:p>
            <a:pPr marL="342900" marR="114935" lvl="0" indent="-342900" algn="l">
              <a:lnSpc>
                <a:spcPct val="106000"/>
              </a:lnSpc>
              <a:spcAft>
                <a:spcPts val="2610"/>
              </a:spcAft>
              <a:buFont typeface="Wingdings" panose="05000000000000000000" pitchFamily="2" charset="2"/>
              <a:buChar char=""/>
            </a:pP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22</a:t>
            </a:fld>
            <a:endParaRPr lang="en-US" dirty="0"/>
          </a:p>
        </p:txBody>
      </p:sp>
    </p:spTree>
    <p:extLst>
      <p:ext uri="{BB962C8B-B14F-4D97-AF65-F5344CB8AC3E}">
        <p14:creationId xmlns:p14="http://schemas.microsoft.com/office/powerpoint/2010/main" val="39699961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 calcmode="lin" valueType="num">
                                      <p:cBhvr additive="base">
                                        <p:cTn id="16"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 calcmode="lin" valueType="num">
                                      <p:cBhvr additive="base">
                                        <p:cTn id="2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 calcmode="lin" valueType="num">
                                      <p:cBhvr additive="base">
                                        <p:cTn id="2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cap="none" dirty="0"/>
              <a:t>Conclusion</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50564" y="2303028"/>
            <a:ext cx="5829147" cy="3961593"/>
          </a:xfrm>
        </p:spPr>
        <p:txBody>
          <a:bodyPr>
            <a:normAutofit/>
          </a:bodyPr>
          <a:lstStyle/>
          <a:p>
            <a:r>
              <a:rPr lang="en-US" dirty="0"/>
              <a:t>The system is design to reduce human labor and efficiently maintaining the stock.</a:t>
            </a:r>
          </a:p>
          <a:p>
            <a:r>
              <a:rPr lang="en-US" dirty="0"/>
              <a:t>It provides flexible and powerful reports regarding customers, available products .</a:t>
            </a:r>
          </a:p>
          <a:p>
            <a:r>
              <a:rPr lang="en-US" dirty="0"/>
              <a:t>We can easily search information of any product.</a:t>
            </a:r>
          </a:p>
          <a:p>
            <a:endParaRPr lang="en-US" dirty="0"/>
          </a:p>
          <a:p>
            <a:r>
              <a:rPr lang="en-US" dirty="0"/>
              <a:t>We hope that it will help people to reduce both time and money.</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23</a:t>
            </a:fld>
            <a:endParaRPr lang="en-US" dirty="0"/>
          </a:p>
        </p:txBody>
      </p:sp>
    </p:spTree>
    <p:extLst>
      <p:ext uri="{BB962C8B-B14F-4D97-AF65-F5344CB8AC3E}">
        <p14:creationId xmlns:p14="http://schemas.microsoft.com/office/powerpoint/2010/main" val="249802160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barn(inVertical)">
                                      <p:cBhvr>
                                        <p:cTn id="10" dur="500"/>
                                        <p:tgtEl>
                                          <p:spTgt spid="12">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barn(inVertical)">
                                      <p:cBhvr>
                                        <p:cTn id="13" dur="500"/>
                                        <p:tgtEl>
                                          <p:spTgt spid="12">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2">
                                            <p:txEl>
                                              <p:pRg st="4" end="4"/>
                                            </p:txEl>
                                          </p:spTgt>
                                        </p:tgtEl>
                                        <p:attrNameLst>
                                          <p:attrName>style.visibility</p:attrName>
                                        </p:attrNameLst>
                                      </p:cBhvr>
                                      <p:to>
                                        <p:strVal val="visible"/>
                                      </p:to>
                                    </p:set>
                                    <p:animEffect transition="in" filter="barn(inVertical)">
                                      <p:cBhvr>
                                        <p:cTn id="16"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119674" y="1421333"/>
            <a:ext cx="5715000" cy="2727709"/>
          </a:xfrm>
        </p:spPr>
        <p:txBody>
          <a:bodyPr/>
          <a:lstStyle/>
          <a:p>
            <a:r>
              <a:rPr lang="en-US" sz="5400" dirty="0"/>
              <a:t>Thank </a:t>
            </a:r>
            <a:br>
              <a:rPr lang="en-US" sz="5400" dirty="0"/>
            </a:br>
            <a:r>
              <a:rPr lang="en-US" sz="5400" dirty="0"/>
              <a:t>you</a:t>
            </a:r>
          </a:p>
        </p:txBody>
      </p:sp>
    </p:spTree>
    <p:extLst>
      <p:ext uri="{BB962C8B-B14F-4D97-AF65-F5344CB8AC3E}">
        <p14:creationId xmlns:p14="http://schemas.microsoft.com/office/powerpoint/2010/main" val="19731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grpId="0" nodeType="afterEffect">
                                  <p:stCondLst>
                                    <p:cond delay="0"/>
                                  </p:stCondLst>
                                  <p:childTnLst>
                                    <p:animMotion origin="layout" path="M -0.10885 -0.07083 L -0.02109 0.03264 C -0.00286 0.05602 0.02448 0.06875 0.05339 0.06875 C 0.0862 0.06875 0.1125 0.05602 0.13073 0.03264 L 0.21875 -0.07083 " pathEditMode="relative" rAng="0" ptsTypes="AAAAA">
                                      <p:cBhvr>
                                        <p:cTn id="6" dur="2000" fill="hold"/>
                                        <p:tgtEl>
                                          <p:spTgt spid="2"/>
                                        </p:tgtEl>
                                        <p:attrNameLst>
                                          <p:attrName>ppt_x</p:attrName>
                                          <p:attrName>ppt_y</p:attrName>
                                        </p:attrNameLst>
                                      </p:cBhvr>
                                      <p:rCtr x="16380" y="6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765974" y="533532"/>
            <a:ext cx="6583680" cy="790311"/>
          </a:xfrm>
        </p:spPr>
        <p:txBody>
          <a:bodyPr/>
          <a:lstStyle/>
          <a:p>
            <a:r>
              <a:rPr lang="en-US" dirty="0"/>
              <a:t>Points:</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1473201"/>
            <a:ext cx="6583680" cy="5319486"/>
          </a:xfrm>
        </p:spPr>
        <p:txBody>
          <a:bodyPr>
            <a:normAutofit fontScale="85000" lnSpcReduction="20000"/>
          </a:bodyPr>
          <a:lstStyle/>
          <a:p>
            <a:pPr marL="342900" indent="-342900">
              <a:buFont typeface="Wingdings" panose="05000000000000000000" pitchFamily="2" charset="2"/>
              <a:buChar char="Ø"/>
            </a:pPr>
            <a:r>
              <a:rPr lang="en-US" dirty="0"/>
              <a:t>Introduction</a:t>
            </a:r>
          </a:p>
          <a:p>
            <a:pPr marL="342900" indent="-342900">
              <a:buFont typeface="Wingdings" panose="05000000000000000000" pitchFamily="2" charset="2"/>
              <a:buChar char="Ø"/>
            </a:pPr>
            <a:r>
              <a:rPr lang="en-US" dirty="0"/>
              <a:t>Objective</a:t>
            </a:r>
          </a:p>
          <a:p>
            <a:pPr marL="342900" indent="-342900">
              <a:buFont typeface="Wingdings" panose="05000000000000000000" pitchFamily="2" charset="2"/>
              <a:buChar char="Ø"/>
            </a:pPr>
            <a:r>
              <a:rPr lang="en-US" dirty="0"/>
              <a:t>Existing system</a:t>
            </a:r>
          </a:p>
          <a:p>
            <a:pPr marL="342900" indent="-342900">
              <a:buFont typeface="Wingdings" panose="05000000000000000000" pitchFamily="2" charset="2"/>
              <a:buChar char="Ø"/>
            </a:pPr>
            <a:r>
              <a:rPr lang="en-US" dirty="0"/>
              <a:t>Proposed System</a:t>
            </a:r>
          </a:p>
          <a:p>
            <a:pPr marL="342900" indent="-342900">
              <a:buFont typeface="Wingdings" panose="05000000000000000000" pitchFamily="2" charset="2"/>
              <a:buChar char="Ø"/>
            </a:pPr>
            <a:r>
              <a:rPr lang="en-US" dirty="0"/>
              <a:t>Scope And Feasibility</a:t>
            </a:r>
          </a:p>
          <a:p>
            <a:pPr marL="342900" indent="-342900">
              <a:buFont typeface="Wingdings" panose="05000000000000000000" pitchFamily="2" charset="2"/>
              <a:buChar char="Ø"/>
            </a:pPr>
            <a:r>
              <a:rPr lang="en-US" dirty="0"/>
              <a:t>Needs of Store Management System</a:t>
            </a:r>
          </a:p>
          <a:p>
            <a:pPr marL="342900" indent="-342900">
              <a:buFont typeface="Wingdings" panose="05000000000000000000" pitchFamily="2" charset="2"/>
              <a:buChar char="Ø"/>
            </a:pPr>
            <a:r>
              <a:rPr lang="en-US" dirty="0"/>
              <a:t>Software Requirements</a:t>
            </a:r>
          </a:p>
          <a:p>
            <a:pPr marL="342900" indent="-342900">
              <a:buFont typeface="Wingdings" panose="05000000000000000000" pitchFamily="2" charset="2"/>
              <a:buChar char="Ø"/>
            </a:pPr>
            <a:r>
              <a:rPr lang="en-US" dirty="0"/>
              <a:t>Hardware Requirements</a:t>
            </a:r>
          </a:p>
          <a:p>
            <a:pPr marL="342900" indent="-342900">
              <a:buFont typeface="Wingdings" panose="05000000000000000000" pitchFamily="2" charset="2"/>
              <a:buChar char="Ø"/>
            </a:pPr>
            <a:r>
              <a:rPr lang="en-US" dirty="0"/>
              <a:t>Flow-Chart</a:t>
            </a:r>
          </a:p>
          <a:p>
            <a:pPr marL="342900" indent="-342900">
              <a:buFont typeface="Wingdings" panose="05000000000000000000" pitchFamily="2" charset="2"/>
              <a:buChar char="Ø"/>
            </a:pPr>
            <a:r>
              <a:rPr lang="en-US" dirty="0"/>
              <a:t>Output Screenshots</a:t>
            </a:r>
          </a:p>
          <a:p>
            <a:pPr marL="342900" indent="-342900">
              <a:buFont typeface="Wingdings" panose="05000000000000000000" pitchFamily="2" charset="2"/>
              <a:buChar char="Ø"/>
            </a:pPr>
            <a:r>
              <a:rPr lang="en-US" dirty="0"/>
              <a:t>Advantages and Disadvantages</a:t>
            </a:r>
          </a:p>
          <a:p>
            <a:pPr marL="342900" indent="-342900">
              <a:buFont typeface="Wingdings" panose="05000000000000000000" pitchFamily="2" charset="2"/>
              <a:buChar char="Ø"/>
            </a:pPr>
            <a:r>
              <a:rPr lang="en-US" dirty="0"/>
              <a:t>Future Enhancement</a:t>
            </a:r>
          </a:p>
          <a:p>
            <a:pPr marL="342900" indent="-342900">
              <a:buFont typeface="Wingdings" panose="05000000000000000000" pitchFamily="2" charset="2"/>
              <a:buChar char="Ø"/>
            </a:pPr>
            <a:r>
              <a:rPr lang="en-US" dirty="0"/>
              <a:t>Conclusion</a:t>
            </a:r>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dirty="0"/>
          </a:p>
        </p:txBody>
      </p:sp>
      <p:pic>
        <p:nvPicPr>
          <p:cNvPr id="8" name="Picture 7">
            <a:extLst>
              <a:ext uri="{FF2B5EF4-FFF2-40B4-BE49-F238E27FC236}">
                <a16:creationId xmlns:a16="http://schemas.microsoft.com/office/drawing/2014/main" id="{47D84F4A-8443-248F-E035-AF146BAF866E}"/>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aturation sat="191000"/>
                    </a14:imgEffect>
                  </a14:imgLayer>
                </a14:imgProps>
              </a:ext>
            </a:extLst>
          </a:blip>
          <a:srcRect l="34676" r="4227"/>
          <a:stretch/>
        </p:blipFill>
        <p:spPr>
          <a:xfrm>
            <a:off x="7609840" y="1798320"/>
            <a:ext cx="4582160" cy="5059680"/>
          </a:xfrm>
          <a:prstGeom prst="rect">
            <a:avLst/>
          </a:prstGeom>
          <a:ln>
            <a:noFill/>
          </a:ln>
          <a:effectLst>
            <a:softEdge rad="112500"/>
          </a:effectLst>
        </p:spPr>
      </p:pic>
    </p:spTree>
    <p:extLst>
      <p:ext uri="{BB962C8B-B14F-4D97-AF65-F5344CB8AC3E}">
        <p14:creationId xmlns:p14="http://schemas.microsoft.com/office/powerpoint/2010/main" val="3913219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par>
                          <p:cTn id="44" fill="hold">
                            <p:stCondLst>
                              <p:cond delay="500"/>
                            </p:stCondLst>
                            <p:childTnLst>
                              <p:par>
                                <p:cTn id="45" presetID="6" presetClass="entr" presetSubtype="32"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circle(out)">
                                      <p:cBhvr>
                                        <p:cTn id="4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255878A-4C06-8843-CFBA-F8CD78773249}"/>
              </a:ext>
            </a:extLst>
          </p:cNvPr>
          <p:cNvGrpSpPr/>
          <p:nvPr/>
        </p:nvGrpSpPr>
        <p:grpSpPr>
          <a:xfrm>
            <a:off x="7705724" y="1390650"/>
            <a:ext cx="6657976" cy="4968875"/>
            <a:chOff x="-377581" y="1861083"/>
            <a:chExt cx="5188074" cy="3981506"/>
          </a:xfrm>
          <a:effectLst>
            <a:glow rad="1905000">
              <a:schemeClr val="accent1">
                <a:alpha val="0"/>
              </a:schemeClr>
            </a:glow>
            <a:reflection blurRad="1270000" stA="0" endPos="65000" dist="50800" dir="5400000" sy="-100000" algn="bl" rotWithShape="0"/>
          </a:effectLst>
        </p:grpSpPr>
        <p:sp>
          <p:nvSpPr>
            <p:cNvPr id="12" name="Rectangle 11">
              <a:extLst>
                <a:ext uri="{FF2B5EF4-FFF2-40B4-BE49-F238E27FC236}">
                  <a16:creationId xmlns:a16="http://schemas.microsoft.com/office/drawing/2014/main" id="{A85EC005-8802-50E4-ADAB-A319BC35E742}"/>
                </a:ext>
              </a:extLst>
            </p:cNvPr>
            <p:cNvSpPr/>
            <p:nvPr/>
          </p:nvSpPr>
          <p:spPr>
            <a:xfrm>
              <a:off x="-377581" y="1861083"/>
              <a:ext cx="3059743" cy="3981506"/>
            </a:xfrm>
            <a:prstGeom prst="rect">
              <a:avLst/>
            </a:prstGeom>
            <a:blipFill>
              <a:blip r:embed="rId3">
                <a:extLst>
                  <a:ext uri="{BEBA8EAE-BF5A-486C-A8C5-ECC9F3942E4B}">
                    <a14:imgProps xmlns:a14="http://schemas.microsoft.com/office/drawing/2010/main">
                      <a14:imgLayer r:embed="rId4">
                        <a14:imgEffect>
                          <a14:sharpenSoften amount="-1000"/>
                        </a14:imgEffect>
                      </a14:imgLayer>
                    </a14:imgProps>
                  </a:ext>
                  <a:ext uri="{837473B0-CC2E-450A-ABE3-18F120FF3D39}">
                    <a1611:picAttrSrcUrl xmlns:a1611="http://schemas.microsoft.com/office/drawing/2016/11/main" r:id="rId5"/>
                  </a:ext>
                </a:extLst>
              </a:blip>
              <a:srcRect/>
              <a:stretch>
                <a:fillRect l="-14000" r="-14000"/>
              </a:stretch>
            </a:blipFill>
            <a:effectLst>
              <a:outerShdw blurRad="50800" dist="38100" algn="l" rotWithShape="0">
                <a:prstClr val="black">
                  <a:alpha val="40000"/>
                </a:prstClr>
              </a:outerShdw>
              <a:softEdge rad="127000"/>
            </a:effectLst>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dirty="0"/>
            </a:p>
          </p:txBody>
        </p:sp>
        <p:sp>
          <p:nvSpPr>
            <p:cNvPr id="13" name="Freeform: Shape 12">
              <a:extLst>
                <a:ext uri="{FF2B5EF4-FFF2-40B4-BE49-F238E27FC236}">
                  <a16:creationId xmlns:a16="http://schemas.microsoft.com/office/drawing/2014/main" id="{CA03A5B4-7BED-C4BF-C880-EE4653968074}"/>
                </a:ext>
              </a:extLst>
            </p:cNvPr>
            <p:cNvSpPr/>
            <p:nvPr/>
          </p:nvSpPr>
          <p:spPr>
            <a:xfrm>
              <a:off x="1376945" y="3148505"/>
              <a:ext cx="3433548" cy="1211840"/>
            </a:xfrm>
            <a:custGeom>
              <a:avLst/>
              <a:gdLst>
                <a:gd name="connsiteX0" fmla="*/ 0 w 3433548"/>
                <a:gd name="connsiteY0" fmla="*/ 0 h 1211840"/>
                <a:gd name="connsiteX1" fmla="*/ 3433548 w 3433548"/>
                <a:gd name="connsiteY1" fmla="*/ 0 h 1211840"/>
                <a:gd name="connsiteX2" fmla="*/ 3433548 w 3433548"/>
                <a:gd name="connsiteY2" fmla="*/ 1211840 h 1211840"/>
                <a:gd name="connsiteX3" fmla="*/ 0 w 3433548"/>
                <a:gd name="connsiteY3" fmla="*/ 1211840 h 1211840"/>
                <a:gd name="connsiteX4" fmla="*/ 0 w 3433548"/>
                <a:gd name="connsiteY4" fmla="*/ 0 h 121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548" h="1211840">
                  <a:moveTo>
                    <a:pt x="0" y="0"/>
                  </a:moveTo>
                  <a:lnTo>
                    <a:pt x="3433548" y="0"/>
                  </a:lnTo>
                  <a:lnTo>
                    <a:pt x="3433548" y="1211840"/>
                  </a:lnTo>
                  <a:lnTo>
                    <a:pt x="0" y="12118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endParaRPr lang="en-IN" sz="3600" kern="1200" dirty="0"/>
            </a:p>
          </p:txBody>
        </p:sp>
      </p:grpSp>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752475" y="203200"/>
            <a:ext cx="6105690" cy="762000"/>
          </a:xfrm>
        </p:spPr>
        <p:txBody>
          <a:bodyPr/>
          <a:lstStyle/>
          <a:p>
            <a:br>
              <a:rPr lang="en-US" cap="none" dirty="0"/>
            </a:br>
            <a:r>
              <a:rPr lang="en-US" cap="none" dirty="0"/>
              <a:t>Introduction</a:t>
            </a:r>
            <a:br>
              <a:rPr lang="en-US" cap="none" dirty="0"/>
            </a:br>
            <a:endParaRPr lang="en-US" cap="none" dirty="0"/>
          </a:p>
        </p:txBody>
      </p:sp>
      <p:sp>
        <p:nvSpPr>
          <p:cNvPr id="8" name="TextBox 7">
            <a:extLst>
              <a:ext uri="{FF2B5EF4-FFF2-40B4-BE49-F238E27FC236}">
                <a16:creationId xmlns:a16="http://schemas.microsoft.com/office/drawing/2014/main" id="{A58BFE55-1915-BB8D-AA5D-52CCEDB46A0E}"/>
              </a:ext>
            </a:extLst>
          </p:cNvPr>
          <p:cNvSpPr txBox="1"/>
          <p:nvPr/>
        </p:nvSpPr>
        <p:spPr>
          <a:xfrm>
            <a:off x="443345" y="6359525"/>
            <a:ext cx="4203300" cy="230832"/>
          </a:xfrm>
          <a:prstGeom prst="rect">
            <a:avLst/>
          </a:prstGeom>
          <a:noFill/>
        </p:spPr>
        <p:txBody>
          <a:bodyPr wrap="square" rtlCol="0">
            <a:spAutoFit/>
          </a:bodyPr>
          <a:lstStyle/>
          <a:p>
            <a:r>
              <a:rPr lang="en-IN" sz="900">
                <a:hlinkClick r:id="rId5" tooltip="https://stileex.xyz/technique-de-vente/"/>
              </a:rPr>
              <a:t>This Photo</a:t>
            </a:r>
            <a:r>
              <a:rPr lang="en-IN" sz="900"/>
              <a:t> by Unknown Author is licensed under </a:t>
            </a:r>
            <a:r>
              <a:rPr lang="en-IN" sz="900">
                <a:hlinkClick r:id="rId6" tooltip="https://creativecommons.org/licenses/by/3.0/"/>
              </a:rPr>
              <a:t>CC BY</a:t>
            </a:r>
            <a:endParaRPr lang="en-IN" sz="900"/>
          </a:p>
        </p:txBody>
      </p:sp>
      <p:sp>
        <p:nvSpPr>
          <p:cNvPr id="14" name="TextBox 13">
            <a:extLst>
              <a:ext uri="{FF2B5EF4-FFF2-40B4-BE49-F238E27FC236}">
                <a16:creationId xmlns:a16="http://schemas.microsoft.com/office/drawing/2014/main" id="{74B2E969-3BD9-9A3F-BA43-14D8C98D6568}"/>
              </a:ext>
            </a:extLst>
          </p:cNvPr>
          <p:cNvSpPr txBox="1"/>
          <p:nvPr/>
        </p:nvSpPr>
        <p:spPr>
          <a:xfrm>
            <a:off x="491818" y="1127775"/>
            <a:ext cx="7441787" cy="5716950"/>
          </a:xfrm>
          <a:prstGeom prst="rect">
            <a:avLst/>
          </a:prstGeom>
          <a:noFill/>
        </p:spPr>
        <p:txBody>
          <a:bodyPr wrap="square" rtlCol="0">
            <a:spAutoFit/>
          </a:bodyPr>
          <a:lstStyle/>
          <a:p>
            <a:pPr marL="301625" marR="269240" indent="-6350" algn="just">
              <a:spcAft>
                <a:spcPts val="1310"/>
              </a:spcAft>
            </a:pPr>
            <a:r>
              <a:rPr lang="en-IN" sz="1600" dirty="0">
                <a:solidFill>
                  <a:srgbClr val="000000"/>
                </a:solidFill>
                <a:effectLst/>
                <a:latin typeface="Times New Roman" panose="02020603050405020304" pitchFamily="18" charset="0"/>
                <a:ea typeface="Times New Roman" panose="02020603050405020304" pitchFamily="18" charset="0"/>
              </a:rPr>
              <a:t>In Retail Store different-differents products are purchase from dealer and sale to the customer. Such Product as: Stationeries, Grocery product, Cosmetics like as many more products etc. </a:t>
            </a:r>
          </a:p>
          <a:p>
            <a:pPr marL="301625" marR="269240" indent="-6350" algn="just">
              <a:spcAft>
                <a:spcPts val="1310"/>
              </a:spcAft>
            </a:pPr>
            <a:r>
              <a:rPr lang="en-IN" sz="1600" dirty="0">
                <a:solidFill>
                  <a:srgbClr val="000000"/>
                </a:solidFill>
                <a:effectLst/>
                <a:latin typeface="Times New Roman" panose="02020603050405020304" pitchFamily="18" charset="0"/>
                <a:ea typeface="Times New Roman" panose="02020603050405020304" pitchFamily="18" charset="0"/>
              </a:rPr>
              <a:t>We have observed the increasing use of a computer-based system to keep records of the products, customers and records of Stock for each sale by various stores. The concept of preparing hand written records and bills is slowly being replaced by the computer-based stock managing system. Thus, there is an increased demand of such systems in the market.</a:t>
            </a:r>
            <a:endParaRPr lang="en-IN" sz="1600" b="1" kern="100" dirty="0">
              <a:solidFill>
                <a:srgbClr val="000000"/>
              </a:solidFill>
              <a:latin typeface="Times New Roman" panose="02020603050405020304" pitchFamily="18" charset="0"/>
              <a:ea typeface="Times New Roman" panose="02020603050405020304" pitchFamily="18" charset="0"/>
            </a:endParaRPr>
          </a:p>
          <a:p>
            <a:pPr marL="301625" marR="269240" indent="-6350" algn="just">
              <a:spcAft>
                <a:spcPts val="1310"/>
              </a:spcAft>
            </a:pPr>
            <a:r>
              <a:rPr lang="en-IN" sz="1800" b="1" kern="100" dirty="0">
                <a:solidFill>
                  <a:srgbClr val="000000"/>
                </a:solidFill>
                <a:effectLst/>
                <a:latin typeface="Times New Roman" panose="02020603050405020304" pitchFamily="18" charset="0"/>
                <a:ea typeface="Times New Roman" panose="02020603050405020304" pitchFamily="18" charset="0"/>
              </a:rPr>
              <a:t>In this project we can manage:</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42900" marR="269240" lvl="0" indent="-342900" algn="just">
              <a:spcAft>
                <a:spcPts val="1310"/>
              </a:spcAft>
              <a:buFont typeface="Wingdings" panose="05000000000000000000" pitchFamily="2" charset="2"/>
              <a:buChar char=""/>
            </a:pPr>
            <a:r>
              <a:rPr lang="en-IN" sz="1600" kern="100" dirty="0">
                <a:solidFill>
                  <a:srgbClr val="000000"/>
                </a:solidFill>
                <a:effectLst/>
                <a:latin typeface="Times New Roman" panose="02020603050405020304" pitchFamily="18" charset="0"/>
                <a:ea typeface="Times New Roman" panose="02020603050405020304" pitchFamily="18" charset="0"/>
              </a:rPr>
              <a:t>Add Customer Records</a:t>
            </a:r>
          </a:p>
          <a:p>
            <a:pPr marL="342900" marR="269240" lvl="0" indent="-342900" algn="just">
              <a:spcAft>
                <a:spcPts val="1310"/>
              </a:spcAft>
              <a:buFont typeface="Wingdings" panose="05000000000000000000" pitchFamily="2" charset="2"/>
              <a:buChar char=""/>
            </a:pPr>
            <a:r>
              <a:rPr lang="en-IN" sz="1600" kern="100" dirty="0">
                <a:solidFill>
                  <a:srgbClr val="000000"/>
                </a:solidFill>
                <a:latin typeface="Times New Roman" panose="02020603050405020304" pitchFamily="18" charset="0"/>
                <a:ea typeface="Times New Roman" panose="02020603050405020304" pitchFamily="18" charset="0"/>
              </a:rPr>
              <a:t>View Customer</a:t>
            </a:r>
            <a:r>
              <a:rPr lang="en-IN" sz="1600" kern="100" dirty="0">
                <a:solidFill>
                  <a:srgbClr val="000000"/>
                </a:solidFill>
                <a:effectLst/>
                <a:latin typeface="Times New Roman" panose="02020603050405020304" pitchFamily="18" charset="0"/>
                <a:ea typeface="Times New Roman" panose="02020603050405020304" pitchFamily="18" charset="0"/>
              </a:rPr>
              <a:t> Report</a:t>
            </a:r>
          </a:p>
          <a:p>
            <a:pPr marL="342900" marR="269240" lvl="0" indent="-342900" algn="just">
              <a:spcAft>
                <a:spcPts val="1310"/>
              </a:spcAft>
              <a:buFont typeface="Wingdings" panose="05000000000000000000" pitchFamily="2" charset="2"/>
              <a:buChar char=""/>
            </a:pPr>
            <a:r>
              <a:rPr lang="en-IN" sz="1600" kern="100" dirty="0">
                <a:solidFill>
                  <a:srgbClr val="000000"/>
                </a:solidFill>
                <a:effectLst/>
                <a:latin typeface="Times New Roman" panose="02020603050405020304" pitchFamily="18" charset="0"/>
                <a:ea typeface="Times New Roman" panose="02020603050405020304" pitchFamily="18" charset="0"/>
              </a:rPr>
              <a:t>Add Product</a:t>
            </a:r>
          </a:p>
          <a:p>
            <a:pPr marL="342900" marR="269240" lvl="0" indent="-342900" algn="just">
              <a:spcAft>
                <a:spcPts val="1310"/>
              </a:spcAft>
              <a:buFont typeface="Wingdings" panose="05000000000000000000" pitchFamily="2" charset="2"/>
              <a:buChar char=""/>
            </a:pPr>
            <a:r>
              <a:rPr lang="en-IN" sz="1600" kern="100" dirty="0">
                <a:solidFill>
                  <a:srgbClr val="000000"/>
                </a:solidFill>
                <a:effectLst/>
                <a:latin typeface="Times New Roman" panose="02020603050405020304" pitchFamily="18" charset="0"/>
                <a:ea typeface="Times New Roman" panose="02020603050405020304" pitchFamily="18" charset="0"/>
              </a:rPr>
              <a:t>View Product Report</a:t>
            </a:r>
          </a:p>
          <a:p>
            <a:pPr marL="342900" marR="269240" lvl="0" indent="-342900" algn="just">
              <a:spcAft>
                <a:spcPts val="1310"/>
              </a:spcAft>
              <a:buFont typeface="Wingdings" panose="05000000000000000000" pitchFamily="2" charset="2"/>
              <a:buChar char=""/>
            </a:pPr>
            <a:r>
              <a:rPr lang="en-IN" sz="1600" kern="100" dirty="0">
                <a:solidFill>
                  <a:srgbClr val="000000"/>
                </a:solidFill>
                <a:effectLst/>
                <a:latin typeface="Times New Roman" panose="02020603050405020304" pitchFamily="18" charset="0"/>
                <a:ea typeface="Times New Roman" panose="02020603050405020304" pitchFamily="18" charset="0"/>
              </a:rPr>
              <a:t>Search Product</a:t>
            </a:r>
          </a:p>
          <a:p>
            <a:pPr marL="342900" marR="269240" lvl="0" indent="-342900" algn="just">
              <a:spcAft>
                <a:spcPts val="1310"/>
              </a:spcAft>
              <a:buFont typeface="Wingdings" panose="05000000000000000000" pitchFamily="2" charset="2"/>
              <a:buChar char=""/>
            </a:pPr>
            <a:r>
              <a:rPr lang="en-IN" sz="1600" kern="100" dirty="0">
                <a:solidFill>
                  <a:srgbClr val="000000"/>
                </a:solidFill>
                <a:effectLst/>
                <a:latin typeface="Times New Roman" panose="02020603050405020304" pitchFamily="18" charset="0"/>
                <a:ea typeface="Times New Roman" panose="02020603050405020304" pitchFamily="18" charset="0"/>
              </a:rPr>
              <a:t>Update Stock</a:t>
            </a:r>
          </a:p>
          <a:p>
            <a:endParaRPr lang="en-IN" dirty="0"/>
          </a:p>
        </p:txBody>
      </p:sp>
    </p:spTree>
    <p:extLst>
      <p:ext uri="{BB962C8B-B14F-4D97-AF65-F5344CB8AC3E}">
        <p14:creationId xmlns:p14="http://schemas.microsoft.com/office/powerpoint/2010/main" val="29064919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circle(in)">
                                      <p:cBhvr>
                                        <p:cTn id="20" dur="2000"/>
                                        <p:tgtEl>
                                          <p:spTgt spid="1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fade">
                                      <p:cBhvr>
                                        <p:cTn id="25" dur="1000"/>
                                        <p:tgtEl>
                                          <p:spTgt spid="14">
                                            <p:txEl>
                                              <p:pRg st="3" end="3"/>
                                            </p:txEl>
                                          </p:spTgt>
                                        </p:tgtEl>
                                      </p:cBhvr>
                                    </p:animEffect>
                                    <p:anim calcmode="lin" valueType="num">
                                      <p:cBhvr>
                                        <p:cTn id="26"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4">
                                            <p:txEl>
                                              <p:pRg st="4" end="4"/>
                                            </p:txEl>
                                          </p:spTgt>
                                        </p:tgtEl>
                                        <p:attrNameLst>
                                          <p:attrName>style.visibility</p:attrName>
                                        </p:attrNameLst>
                                      </p:cBhvr>
                                      <p:to>
                                        <p:strVal val="visible"/>
                                      </p:to>
                                    </p:set>
                                    <p:animEffect transition="in" filter="fade">
                                      <p:cBhvr>
                                        <p:cTn id="32" dur="1000"/>
                                        <p:tgtEl>
                                          <p:spTgt spid="14">
                                            <p:txEl>
                                              <p:pRg st="4" end="4"/>
                                            </p:txEl>
                                          </p:spTgt>
                                        </p:tgtEl>
                                      </p:cBhvr>
                                    </p:animEffect>
                                    <p:anim calcmode="lin" valueType="num">
                                      <p:cBhvr>
                                        <p:cTn id="33"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4">
                                            <p:txEl>
                                              <p:pRg st="5" end="5"/>
                                            </p:txEl>
                                          </p:spTgt>
                                        </p:tgtEl>
                                        <p:attrNameLst>
                                          <p:attrName>style.visibility</p:attrName>
                                        </p:attrNameLst>
                                      </p:cBhvr>
                                      <p:to>
                                        <p:strVal val="visible"/>
                                      </p:to>
                                    </p:set>
                                    <p:animEffect transition="in" filter="fade">
                                      <p:cBhvr>
                                        <p:cTn id="39" dur="1000"/>
                                        <p:tgtEl>
                                          <p:spTgt spid="14">
                                            <p:txEl>
                                              <p:pRg st="5" end="5"/>
                                            </p:txEl>
                                          </p:spTgt>
                                        </p:tgtEl>
                                      </p:cBhvr>
                                    </p:animEffect>
                                    <p:anim calcmode="lin" valueType="num">
                                      <p:cBhvr>
                                        <p:cTn id="40"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4">
                                            <p:txEl>
                                              <p:pRg st="6" end="6"/>
                                            </p:txEl>
                                          </p:spTgt>
                                        </p:tgtEl>
                                        <p:attrNameLst>
                                          <p:attrName>style.visibility</p:attrName>
                                        </p:attrNameLst>
                                      </p:cBhvr>
                                      <p:to>
                                        <p:strVal val="visible"/>
                                      </p:to>
                                    </p:set>
                                    <p:animEffect transition="in" filter="fade">
                                      <p:cBhvr>
                                        <p:cTn id="46" dur="1000"/>
                                        <p:tgtEl>
                                          <p:spTgt spid="14">
                                            <p:txEl>
                                              <p:pRg st="6" end="6"/>
                                            </p:txEl>
                                          </p:spTgt>
                                        </p:tgtEl>
                                      </p:cBhvr>
                                    </p:animEffect>
                                    <p:anim calcmode="lin" valueType="num">
                                      <p:cBhvr>
                                        <p:cTn id="47"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1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4">
                                            <p:txEl>
                                              <p:pRg st="7" end="7"/>
                                            </p:txEl>
                                          </p:spTgt>
                                        </p:tgtEl>
                                        <p:attrNameLst>
                                          <p:attrName>style.visibility</p:attrName>
                                        </p:attrNameLst>
                                      </p:cBhvr>
                                      <p:to>
                                        <p:strVal val="visible"/>
                                      </p:to>
                                    </p:set>
                                    <p:animEffect transition="in" filter="fade">
                                      <p:cBhvr>
                                        <p:cTn id="53" dur="1000"/>
                                        <p:tgtEl>
                                          <p:spTgt spid="14">
                                            <p:txEl>
                                              <p:pRg st="7" end="7"/>
                                            </p:txEl>
                                          </p:spTgt>
                                        </p:tgtEl>
                                      </p:cBhvr>
                                    </p:animEffect>
                                    <p:anim calcmode="lin" valueType="num">
                                      <p:cBhvr>
                                        <p:cTn id="54"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4">
                                            <p:txEl>
                                              <p:pRg st="8" end="8"/>
                                            </p:txEl>
                                          </p:spTgt>
                                        </p:tgtEl>
                                        <p:attrNameLst>
                                          <p:attrName>style.visibility</p:attrName>
                                        </p:attrNameLst>
                                      </p:cBhvr>
                                      <p:to>
                                        <p:strVal val="visible"/>
                                      </p:to>
                                    </p:set>
                                    <p:animEffect transition="in" filter="fade">
                                      <p:cBhvr>
                                        <p:cTn id="60" dur="1000"/>
                                        <p:tgtEl>
                                          <p:spTgt spid="14">
                                            <p:txEl>
                                              <p:pRg st="8" end="8"/>
                                            </p:txEl>
                                          </p:spTgt>
                                        </p:tgtEl>
                                      </p:cBhvr>
                                    </p:animEffect>
                                    <p:anim calcmode="lin" valueType="num">
                                      <p:cBhvr>
                                        <p:cTn id="61" dur="10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14">
                                            <p:txEl>
                                              <p:pRg st="8" end="8"/>
                                            </p:txEl>
                                          </p:spTgt>
                                        </p:tgtEl>
                                        <p:attrNameLst>
                                          <p:attrName>ppt_y</p:attrName>
                                        </p:attrNameLst>
                                      </p:cBhvr>
                                      <p:tavLst>
                                        <p:tav tm="0">
                                          <p:val>
                                            <p:strVal val="#ppt_y+.1"/>
                                          </p:val>
                                        </p:tav>
                                        <p:tav tm="100000">
                                          <p:val>
                                            <p:strVal val="#ppt_y"/>
                                          </p:val>
                                        </p:tav>
                                      </p:tavLst>
                                    </p:anim>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259554" cy="629285"/>
          </a:xfrm>
        </p:spPr>
        <p:txBody>
          <a:bodyPr/>
          <a:lstStyle/>
          <a:p>
            <a:r>
              <a:rPr lang="en-US" cap="none" dirty="0"/>
              <a:t>Objective</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101600" y="1686560"/>
            <a:ext cx="7142480" cy="4917440"/>
          </a:xfrm>
        </p:spPr>
        <p:txBody>
          <a:bodyPr>
            <a:normAutofit fontScale="92500" lnSpcReduction="10000"/>
          </a:bodyPr>
          <a:lstStyle/>
          <a:p>
            <a:pPr marL="451485" marR="114935" indent="-6350" algn="l">
              <a:lnSpc>
                <a:spcPct val="106000"/>
              </a:lnSpc>
              <a:spcAft>
                <a:spcPts val="85"/>
              </a:spcAft>
            </a:pPr>
            <a:r>
              <a:rPr lang="en-IN" sz="1800" kern="100" dirty="0">
                <a:solidFill>
                  <a:srgbClr val="000000"/>
                </a:solidFill>
                <a:effectLst/>
                <a:latin typeface="Times New Roman" panose="02020603050405020304" pitchFamily="18" charset="0"/>
                <a:ea typeface="Times New Roman" panose="02020603050405020304" pitchFamily="18" charset="0"/>
              </a:rPr>
              <a:t>Main objective of this project is using information technology we can easily manage the Retail Store Management System. Now a day, in world every work is require fast. </a:t>
            </a:r>
          </a:p>
          <a:p>
            <a:pPr marL="451485" marR="114935" indent="-6350" algn="l">
              <a:lnSpc>
                <a:spcPct val="106000"/>
              </a:lnSpc>
              <a:spcAft>
                <a:spcPts val="85"/>
              </a:spcAft>
            </a:pPr>
            <a:r>
              <a:rPr lang="en-IN" sz="1800" kern="100" dirty="0">
                <a:solidFill>
                  <a:srgbClr val="000000"/>
                </a:solidFill>
                <a:effectLst/>
                <a:latin typeface="Times New Roman" panose="02020603050405020304" pitchFamily="18" charset="0"/>
                <a:ea typeface="Times New Roman" panose="02020603050405020304" pitchFamily="18" charset="0"/>
              </a:rPr>
              <a:t>In short time we can require bulk of work, and also manage many documentation records.</a:t>
            </a:r>
          </a:p>
          <a:p>
            <a:pPr marL="451485" marR="114935" indent="-6350" algn="l">
              <a:lnSpc>
                <a:spcPct val="106000"/>
              </a:lnSpc>
              <a:spcAft>
                <a:spcPts val="8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42900" marR="114935" lvl="0" indent="-342900" algn="l">
              <a:lnSpc>
                <a:spcPct val="150000"/>
              </a:lnSpc>
              <a:spcAft>
                <a:spcPts val="85"/>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Develop an application with user friendly interface.</a:t>
            </a:r>
          </a:p>
          <a:p>
            <a:pPr marL="342900" marR="114935" lvl="0" indent="-342900" algn="l">
              <a:lnSpc>
                <a:spcPct val="150000"/>
              </a:lnSpc>
              <a:spcAft>
                <a:spcPts val="85"/>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Provide the facility of adding, saving, editing and searching product details.</a:t>
            </a:r>
          </a:p>
          <a:p>
            <a:pPr marL="342900" marR="114935" lvl="0" indent="-342900" algn="l">
              <a:lnSpc>
                <a:spcPct val="150000"/>
              </a:lnSpc>
              <a:spcAft>
                <a:spcPts val="85"/>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Provide the facility of searching records stored in database very quickly and flexibly.</a:t>
            </a:r>
          </a:p>
          <a:p>
            <a:pPr marL="342900" marR="114935" lvl="0" indent="-342900" algn="l">
              <a:lnSpc>
                <a:spcPct val="150000"/>
              </a:lnSpc>
              <a:spcAft>
                <a:spcPts val="85"/>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The new system should be time efficient.</a:t>
            </a:r>
          </a:p>
          <a:p>
            <a:pPr marL="342900" marR="114935" indent="-342900">
              <a:lnSpc>
                <a:spcPct val="150000"/>
              </a:lnSpc>
              <a:spcAft>
                <a:spcPts val="85"/>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Efficiently manage a stock system.</a:t>
            </a:r>
          </a:p>
          <a:p>
            <a:pPr marL="342900" marR="114935" lvl="0" indent="-342900" algn="l">
              <a:lnSpc>
                <a:spcPct val="150000"/>
              </a:lnSpc>
              <a:spcAft>
                <a:spcPts val="85"/>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The new system should maintain the record in neat and clean way.</a:t>
            </a:r>
          </a:p>
          <a:p>
            <a:pPr marL="342900" marR="114935" lvl="0" indent="-342900" algn="l">
              <a:lnSpc>
                <a:spcPct val="150000"/>
              </a:lnSpc>
              <a:spcAft>
                <a:spcPts val="85"/>
              </a:spcAft>
              <a:buFont typeface="Symbol" panose="05050102010706020507" pitchFamily="18" charset="2"/>
              <a:buChar char=""/>
            </a:pPr>
            <a:r>
              <a:rPr lang="en-IN" sz="1800" kern="100" dirty="0">
                <a:solidFill>
                  <a:srgbClr val="000000"/>
                </a:solidFill>
                <a:effectLst/>
                <a:latin typeface="Times New Roman" panose="02020603050405020304" pitchFamily="18" charset="0"/>
                <a:ea typeface="Times New Roman" panose="02020603050405020304" pitchFamily="18" charset="0"/>
              </a:rPr>
              <a:t>Give access to authentic person only to manage user accounts.</a:t>
            </a:r>
          </a:p>
          <a:p>
            <a:pPr marL="451485" marR="114935" indent="-6350" algn="l">
              <a:spcAft>
                <a:spcPts val="85"/>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pic>
        <p:nvPicPr>
          <p:cNvPr id="6" name="Picture Placeholder 5">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rotWithShape="1">
          <a:blip r:embed="rId3"/>
          <a:srcRect l="36921" r="8780"/>
          <a:stretch/>
        </p:blipFill>
        <p:spPr>
          <a:xfrm>
            <a:off x="7244080" y="1355244"/>
            <a:ext cx="4448553" cy="5502756"/>
          </a:xfrm>
          <a:prstGeom prst="rect">
            <a:avLst/>
          </a:prstGeom>
          <a:ln>
            <a:noFill/>
          </a:ln>
          <a:effectLst>
            <a:reflection stA="0" endPos="65000" dist="50800" dir="5400000" sy="-100000" algn="bl" rotWithShape="0"/>
            <a:softEdge rad="112500"/>
          </a:effectLst>
        </p:spPr>
      </p:pic>
    </p:spTree>
    <p:extLst>
      <p:ext uri="{BB962C8B-B14F-4D97-AF65-F5344CB8AC3E}">
        <p14:creationId xmlns:p14="http://schemas.microsoft.com/office/powerpoint/2010/main" val="2952923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additive="base">
                                        <p:cTn id="4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additive="base">
                                        <p:cTn id="4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randombar(horizontal)">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742108" y="195861"/>
            <a:ext cx="7965461" cy="994164"/>
          </a:xfrm>
        </p:spPr>
        <p:txBody>
          <a:bodyPr/>
          <a:lstStyle/>
          <a:p>
            <a:r>
              <a:rPr lang="en-US" cap="none" dirty="0"/>
              <a:t>Existing System</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6</a:t>
            </a:fld>
            <a:endParaRPr lang="en-US" dirty="0"/>
          </a:p>
        </p:txBody>
      </p:sp>
      <p:pic>
        <p:nvPicPr>
          <p:cNvPr id="5" name="Picture 4">
            <a:extLst>
              <a:ext uri="{FF2B5EF4-FFF2-40B4-BE49-F238E27FC236}">
                <a16:creationId xmlns:a16="http://schemas.microsoft.com/office/drawing/2014/main" id="{5CFF6DED-D341-E558-C78D-5DD5C84F4532}"/>
              </a:ext>
            </a:extLst>
          </p:cNvPr>
          <p:cNvPicPr>
            <a:picLocks noChangeAspect="1"/>
          </p:cNvPicPr>
          <p:nvPr/>
        </p:nvPicPr>
        <p:blipFill rotWithShape="1">
          <a:blip r:embed="rId3"/>
          <a:srcRect t="-5241" b="5241"/>
          <a:stretch/>
        </p:blipFill>
        <p:spPr>
          <a:xfrm>
            <a:off x="7024989" y="3200400"/>
            <a:ext cx="5167011" cy="3709649"/>
          </a:xfrm>
          <a:prstGeom prst="rect">
            <a:avLst/>
          </a:prstGeom>
          <a:ln>
            <a:noFill/>
          </a:ln>
          <a:effectLst>
            <a:reflection stA="0" endPos="65000" dist="1270000" dir="5400000" sy="-100000" algn="bl" rotWithShape="0"/>
            <a:softEdge rad="112500"/>
          </a:effectLst>
        </p:spPr>
      </p:pic>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2392977" y="1451363"/>
            <a:ext cx="7965460" cy="4303044"/>
          </a:xfrm>
        </p:spPr>
        <p:txBody>
          <a:bodyPr>
            <a:normAutofit fontScale="85000" lnSpcReduction="20000"/>
          </a:bodyPr>
          <a:lstStyle/>
          <a:p>
            <a:pPr marL="295275" marR="143510" indent="0" algn="just">
              <a:lnSpc>
                <a:spcPct val="111000"/>
              </a:lnSpc>
              <a:spcAft>
                <a:spcPts val="25"/>
              </a:spcAft>
              <a:buNone/>
            </a:pPr>
            <a:r>
              <a:rPr lang="en-IN" sz="2100" kern="100" dirty="0">
                <a:solidFill>
                  <a:srgbClr val="000000"/>
                </a:solidFill>
                <a:effectLst/>
                <a:latin typeface="Times New Roman" panose="02020603050405020304" pitchFamily="18" charset="0"/>
                <a:ea typeface="Times New Roman" panose="02020603050405020304" pitchFamily="18" charset="0"/>
              </a:rPr>
              <a:t>In the present situation, most business still continue to use the register-based records keeping system. Different register are used to keep product details, company details, sale records. Also, hand written report of sale.</a:t>
            </a:r>
          </a:p>
          <a:p>
            <a:pPr marL="301625" marR="143510" indent="-6350" algn="just">
              <a:lnSpc>
                <a:spcPct val="111000"/>
              </a:lnSpc>
              <a:spcAft>
                <a:spcPts val="25"/>
              </a:spcAft>
            </a:pPr>
            <a:r>
              <a:rPr lang="en-IN" sz="2300" b="1" kern="100" dirty="0">
                <a:solidFill>
                  <a:srgbClr val="000000"/>
                </a:solidFill>
                <a:effectLst/>
                <a:latin typeface="Times New Roman" panose="02020603050405020304" pitchFamily="18" charset="0"/>
                <a:ea typeface="Times New Roman" panose="02020603050405020304" pitchFamily="18" charset="0"/>
              </a:rPr>
              <a:t>Problems with the Existing System:</a:t>
            </a:r>
            <a:endParaRPr lang="en-IN" sz="2300" kern="100" dirty="0">
              <a:solidFill>
                <a:srgbClr val="000000"/>
              </a:solidFill>
              <a:effectLst/>
              <a:latin typeface="Times New Roman" panose="02020603050405020304" pitchFamily="18" charset="0"/>
              <a:ea typeface="Times New Roman" panose="02020603050405020304" pitchFamily="18" charset="0"/>
            </a:endParaRPr>
          </a:p>
          <a:p>
            <a:pPr marL="1138428" marR="143510" lvl="2" indent="-342900" algn="just">
              <a:lnSpc>
                <a:spcPct val="111000"/>
              </a:lnSpc>
              <a:spcAft>
                <a:spcPts val="25"/>
              </a:spcAft>
              <a:buFont typeface="Wingdings" panose="05000000000000000000" pitchFamily="2" charset="2"/>
              <a:buChar char=""/>
            </a:pPr>
            <a:r>
              <a:rPr lang="en-IN" sz="2200" kern="100" dirty="0">
                <a:solidFill>
                  <a:srgbClr val="000000"/>
                </a:solidFill>
                <a:effectLst/>
                <a:latin typeface="Times New Roman" panose="02020603050405020304" pitchFamily="18" charset="0"/>
                <a:ea typeface="Times New Roman" panose="02020603050405020304" pitchFamily="18" charset="0"/>
              </a:rPr>
              <a:t>Manual System faces a lot of inefficiencies.</a:t>
            </a:r>
          </a:p>
          <a:p>
            <a:pPr marL="1138428" marR="143510" lvl="2" indent="-342900" algn="just">
              <a:lnSpc>
                <a:spcPct val="111000"/>
              </a:lnSpc>
              <a:spcAft>
                <a:spcPts val="25"/>
              </a:spcAft>
              <a:buFont typeface="Wingdings" panose="05000000000000000000" pitchFamily="2" charset="2"/>
              <a:buChar char=""/>
            </a:pPr>
            <a:r>
              <a:rPr lang="en-IN" sz="2200" kern="100" dirty="0">
                <a:solidFill>
                  <a:srgbClr val="000000"/>
                </a:solidFill>
                <a:effectLst/>
                <a:latin typeface="Times New Roman" panose="02020603050405020304" pitchFamily="18" charset="0"/>
                <a:ea typeface="Times New Roman" panose="02020603050405020304" pitchFamily="18" charset="0"/>
              </a:rPr>
              <a:t>Needs manual calculations which are prone to errors.</a:t>
            </a:r>
          </a:p>
          <a:p>
            <a:pPr marL="1138428" marR="143510" lvl="2" indent="-342900" algn="just">
              <a:lnSpc>
                <a:spcPct val="111000"/>
              </a:lnSpc>
              <a:spcAft>
                <a:spcPts val="25"/>
              </a:spcAft>
              <a:buFont typeface="Wingdings" panose="05000000000000000000" pitchFamily="2" charset="2"/>
              <a:buChar char=""/>
            </a:pPr>
            <a:r>
              <a:rPr lang="en-IN" sz="2200" kern="100" dirty="0">
                <a:solidFill>
                  <a:srgbClr val="000000"/>
                </a:solidFill>
                <a:effectLst/>
                <a:latin typeface="Times New Roman" panose="02020603050405020304" pitchFamily="18" charset="0"/>
                <a:ea typeface="Times New Roman" panose="02020603050405020304" pitchFamily="18" charset="0"/>
              </a:rPr>
              <a:t>Poor communication may lead to serious inadvertent errors.</a:t>
            </a:r>
          </a:p>
          <a:p>
            <a:pPr marL="1138428" marR="143510" lvl="2" indent="-342900" algn="just">
              <a:lnSpc>
                <a:spcPct val="111000"/>
              </a:lnSpc>
              <a:spcAft>
                <a:spcPts val="25"/>
              </a:spcAft>
              <a:buFont typeface="Wingdings" panose="05000000000000000000" pitchFamily="2" charset="2"/>
              <a:buChar char=""/>
            </a:pPr>
            <a:r>
              <a:rPr lang="en-IN" sz="2200" kern="100" dirty="0">
                <a:solidFill>
                  <a:srgbClr val="000000"/>
                </a:solidFill>
                <a:effectLst/>
                <a:latin typeface="Times New Roman" panose="02020603050405020304" pitchFamily="18" charset="0"/>
                <a:ea typeface="Times New Roman" panose="02020603050405020304" pitchFamily="18" charset="0"/>
              </a:rPr>
              <a:t>Although more man power, but less efficiency.</a:t>
            </a:r>
          </a:p>
          <a:p>
            <a:pPr marL="1138428" marR="143510" lvl="2" indent="-342900" algn="just">
              <a:lnSpc>
                <a:spcPct val="111000"/>
              </a:lnSpc>
              <a:spcAft>
                <a:spcPts val="25"/>
              </a:spcAft>
              <a:buFont typeface="Wingdings" panose="05000000000000000000" pitchFamily="2" charset="2"/>
              <a:buChar char=""/>
            </a:pPr>
            <a:r>
              <a:rPr lang="en-IN" sz="2200" kern="100" dirty="0">
                <a:solidFill>
                  <a:srgbClr val="000000"/>
                </a:solidFill>
                <a:effectLst/>
                <a:latin typeface="Times New Roman" panose="02020603050405020304" pitchFamily="18" charset="0"/>
                <a:ea typeface="Times New Roman" panose="02020603050405020304" pitchFamily="18" charset="0"/>
              </a:rPr>
              <a:t>Consumes large volume of paper work.</a:t>
            </a:r>
          </a:p>
          <a:p>
            <a:pPr marL="1138428" marR="143510" lvl="2" indent="-342900" algn="just">
              <a:lnSpc>
                <a:spcPct val="111000"/>
              </a:lnSpc>
              <a:spcAft>
                <a:spcPts val="25"/>
              </a:spcAft>
              <a:buFont typeface="Wingdings" panose="05000000000000000000" pitchFamily="2" charset="2"/>
              <a:buChar char=""/>
            </a:pPr>
            <a:r>
              <a:rPr lang="en-IN" sz="2200" kern="100" dirty="0">
                <a:solidFill>
                  <a:srgbClr val="000000"/>
                </a:solidFill>
                <a:effectLst/>
                <a:latin typeface="Times New Roman" panose="02020603050405020304" pitchFamily="18" charset="0"/>
                <a:ea typeface="Times New Roman" panose="02020603050405020304" pitchFamily="18" charset="0"/>
              </a:rPr>
              <a:t>Lack of security of data.</a:t>
            </a:r>
          </a:p>
          <a:p>
            <a:pPr marL="1138428" marR="143510" lvl="2" indent="-342900" algn="just">
              <a:lnSpc>
                <a:spcPct val="111000"/>
              </a:lnSpc>
              <a:spcAft>
                <a:spcPts val="25"/>
              </a:spcAft>
              <a:buFont typeface="Wingdings" panose="05000000000000000000" pitchFamily="2" charset="2"/>
              <a:buChar char=""/>
            </a:pPr>
            <a:r>
              <a:rPr lang="en-IN" sz="2200" kern="100" dirty="0">
                <a:solidFill>
                  <a:srgbClr val="000000"/>
                </a:solidFill>
                <a:effectLst/>
                <a:latin typeface="Times New Roman" panose="02020603050405020304" pitchFamily="18" charset="0"/>
                <a:ea typeface="Times New Roman" panose="02020603050405020304" pitchFamily="18" charset="0"/>
              </a:rPr>
              <a:t>Time consuming.</a:t>
            </a:r>
          </a:p>
          <a:p>
            <a:pPr marL="304800" marR="114935" indent="-6350" algn="l">
              <a:lnSpc>
                <a:spcPct val="106000"/>
              </a:lnSpc>
              <a:spcAft>
                <a:spcPts val="10"/>
              </a:spcAft>
            </a:pPr>
            <a:r>
              <a:rPr lang="en-IN" sz="1800" kern="100" dirty="0">
                <a:solidFill>
                  <a:srgbClr val="000000"/>
                </a:solidFill>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6856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742108" y="195861"/>
            <a:ext cx="7965461" cy="994164"/>
          </a:xfrm>
        </p:spPr>
        <p:txBody>
          <a:bodyPr/>
          <a:lstStyle/>
          <a:p>
            <a:r>
              <a:rPr lang="en-US" cap="none" dirty="0"/>
              <a:t>Proposed System</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7</a:t>
            </a:fld>
            <a:endParaRPr lang="en-US" dirty="0"/>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2392977" y="1451363"/>
            <a:ext cx="7965460" cy="4303044"/>
          </a:xfrm>
        </p:spPr>
        <p:txBody>
          <a:bodyPr>
            <a:normAutofit/>
          </a:bodyPr>
          <a:lstStyle/>
          <a:p>
            <a:pPr marL="295275" marR="114935" indent="0" algn="l">
              <a:lnSpc>
                <a:spcPct val="106000"/>
              </a:lnSpc>
              <a:spcAft>
                <a:spcPts val="25"/>
              </a:spcAft>
              <a:buNone/>
            </a:pPr>
            <a:r>
              <a:rPr lang="en-IN" sz="1900" kern="100" dirty="0">
                <a:solidFill>
                  <a:srgbClr val="000000"/>
                </a:solidFill>
                <a:effectLst/>
                <a:latin typeface="Times New Roman" panose="02020603050405020304" pitchFamily="18" charset="0"/>
                <a:ea typeface="Times New Roman" panose="02020603050405020304" pitchFamily="18" charset="0"/>
              </a:rPr>
              <a:t>The Retail Store Management System maintains computerized Record of Customer Who visits, their product. It’s also perform quick search for their products, Manages  Stock And Keep record of customers. </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01625" marR="143510" indent="-6350" algn="just">
              <a:lnSpc>
                <a:spcPct val="111000"/>
              </a:lnSpc>
              <a:spcAft>
                <a:spcPts val="25"/>
              </a:spcAft>
            </a:pPr>
            <a:r>
              <a:rPr lang="en-IN" sz="1900" b="1" kern="100" dirty="0">
                <a:solidFill>
                  <a:srgbClr val="000000"/>
                </a:solidFill>
                <a:effectLst/>
                <a:latin typeface="Times New Roman" panose="02020603050405020304" pitchFamily="18" charset="0"/>
                <a:ea typeface="Times New Roman" panose="02020603050405020304" pitchFamily="18" charset="0"/>
              </a:rPr>
              <a:t>Benefits with the Proposed System:</a:t>
            </a:r>
            <a:endParaRPr lang="en-IN" sz="1900" kern="100" dirty="0">
              <a:solidFill>
                <a:srgbClr val="000000"/>
              </a:solidFill>
              <a:effectLst/>
              <a:latin typeface="Times New Roman" panose="02020603050405020304" pitchFamily="18" charset="0"/>
              <a:ea typeface="Times New Roman" panose="02020603050405020304" pitchFamily="18" charset="0"/>
            </a:endParaRPr>
          </a:p>
          <a:p>
            <a:pPr marL="342900" marR="143510" lvl="0" indent="-342900" algn="just">
              <a:lnSpc>
                <a:spcPct val="111000"/>
              </a:lnSpc>
              <a:spcAft>
                <a:spcPts val="25"/>
              </a:spcAft>
              <a:buFont typeface="Wingdings" panose="05000000000000000000" pitchFamily="2" charset="2"/>
              <a:buChar char=""/>
            </a:pPr>
            <a:r>
              <a:rPr lang="en-IN" sz="1900" kern="100" dirty="0">
                <a:solidFill>
                  <a:srgbClr val="000000"/>
                </a:solidFill>
                <a:effectLst/>
                <a:latin typeface="Times New Roman" panose="02020603050405020304" pitchFamily="18" charset="0"/>
                <a:ea typeface="Times New Roman" panose="02020603050405020304" pitchFamily="18" charset="0"/>
              </a:rPr>
              <a:t>Reduced Processing cost.</a:t>
            </a:r>
          </a:p>
          <a:p>
            <a:pPr marL="342900" marR="143510" lvl="0" indent="-342900" algn="just">
              <a:lnSpc>
                <a:spcPct val="111000"/>
              </a:lnSpc>
              <a:spcAft>
                <a:spcPts val="25"/>
              </a:spcAft>
              <a:buFont typeface="Wingdings" panose="05000000000000000000" pitchFamily="2" charset="2"/>
              <a:buChar char=""/>
            </a:pPr>
            <a:r>
              <a:rPr lang="en-IN" sz="1900" kern="100" dirty="0">
                <a:solidFill>
                  <a:srgbClr val="000000"/>
                </a:solidFill>
                <a:effectLst/>
                <a:latin typeface="Times New Roman" panose="02020603050405020304" pitchFamily="18" charset="0"/>
                <a:ea typeface="Times New Roman" panose="02020603050405020304" pitchFamily="18" charset="0"/>
              </a:rPr>
              <a:t>Automatic updation of product details.</a:t>
            </a:r>
          </a:p>
          <a:p>
            <a:pPr marL="342900" marR="143510" lvl="0" indent="-342900" algn="just">
              <a:lnSpc>
                <a:spcPct val="111000"/>
              </a:lnSpc>
              <a:spcAft>
                <a:spcPts val="25"/>
              </a:spcAft>
              <a:buFont typeface="Wingdings" panose="05000000000000000000" pitchFamily="2" charset="2"/>
              <a:buChar char=""/>
            </a:pPr>
            <a:r>
              <a:rPr lang="en-IN" sz="1900" kern="100" dirty="0">
                <a:solidFill>
                  <a:srgbClr val="000000"/>
                </a:solidFill>
                <a:effectLst/>
                <a:latin typeface="Times New Roman" panose="02020603050405020304" pitchFamily="18" charset="0"/>
                <a:ea typeface="Times New Roman" panose="02020603050405020304" pitchFamily="18" charset="0"/>
              </a:rPr>
              <a:t>Reduction of man power.</a:t>
            </a:r>
          </a:p>
          <a:p>
            <a:pPr marL="342900" marR="143510" lvl="0" indent="-342900" algn="just">
              <a:lnSpc>
                <a:spcPct val="111000"/>
              </a:lnSpc>
              <a:spcAft>
                <a:spcPts val="25"/>
              </a:spcAft>
              <a:buFont typeface="Wingdings" panose="05000000000000000000" pitchFamily="2" charset="2"/>
              <a:buChar char=""/>
            </a:pPr>
            <a:r>
              <a:rPr lang="en-IN" sz="1900" kern="100" dirty="0">
                <a:solidFill>
                  <a:srgbClr val="000000"/>
                </a:solidFill>
                <a:effectLst/>
                <a:latin typeface="Times New Roman" panose="02020603050405020304" pitchFamily="18" charset="0"/>
                <a:ea typeface="Times New Roman" panose="02020603050405020304" pitchFamily="18" charset="0"/>
              </a:rPr>
              <a:t>Reduction of use of paper.</a:t>
            </a:r>
          </a:p>
          <a:p>
            <a:pPr marL="342900" marR="143510" lvl="0" indent="-342900" algn="just">
              <a:lnSpc>
                <a:spcPct val="111000"/>
              </a:lnSpc>
              <a:spcAft>
                <a:spcPts val="25"/>
              </a:spcAft>
              <a:buFont typeface="Wingdings" panose="05000000000000000000" pitchFamily="2" charset="2"/>
              <a:buChar char=""/>
            </a:pPr>
            <a:r>
              <a:rPr lang="en-IN" sz="1900" kern="100" dirty="0">
                <a:solidFill>
                  <a:srgbClr val="000000"/>
                </a:solidFill>
                <a:effectLst/>
                <a:latin typeface="Times New Roman" panose="02020603050405020304" pitchFamily="18" charset="0"/>
                <a:ea typeface="Times New Roman" panose="02020603050405020304" pitchFamily="18" charset="0"/>
              </a:rPr>
              <a:t>Faster response.</a:t>
            </a:r>
          </a:p>
          <a:p>
            <a:pPr marL="342900" marR="143510" lvl="0" indent="-342900" algn="just">
              <a:lnSpc>
                <a:spcPct val="111000"/>
              </a:lnSpc>
              <a:spcAft>
                <a:spcPts val="25"/>
              </a:spcAft>
              <a:buFont typeface="Wingdings" panose="05000000000000000000" pitchFamily="2" charset="2"/>
              <a:buChar char=""/>
            </a:pPr>
            <a:r>
              <a:rPr lang="en-IN" sz="1900" kern="100" dirty="0">
                <a:solidFill>
                  <a:srgbClr val="000000"/>
                </a:solidFill>
                <a:effectLst/>
                <a:latin typeface="Times New Roman" panose="02020603050405020304" pitchFamily="18" charset="0"/>
                <a:ea typeface="Times New Roman" panose="02020603050405020304" pitchFamily="18" charset="0"/>
              </a:rPr>
              <a:t>Capital work.</a:t>
            </a:r>
            <a:r>
              <a:rPr lang="en-IN" sz="1800" kern="100" dirty="0">
                <a:solidFill>
                  <a:srgbClr val="000000"/>
                </a:solidFill>
                <a:effectLst/>
                <a:latin typeface="Times New Roman" panose="02020603050405020304" pitchFamily="18" charset="0"/>
                <a:ea typeface="Times New Roman" panose="02020603050405020304" pitchFamily="18" charset="0"/>
              </a:rPr>
              <a:t> </a:t>
            </a:r>
          </a:p>
        </p:txBody>
      </p:sp>
      <p:pic>
        <p:nvPicPr>
          <p:cNvPr id="6" name="Picture 5">
            <a:extLst>
              <a:ext uri="{FF2B5EF4-FFF2-40B4-BE49-F238E27FC236}">
                <a16:creationId xmlns:a16="http://schemas.microsoft.com/office/drawing/2014/main" id="{9C7A5D13-C6E5-5C16-D4D5-3D302A61C401}"/>
              </a:ext>
            </a:extLst>
          </p:cNvPr>
          <p:cNvPicPr>
            <a:picLocks noChangeAspect="1"/>
          </p:cNvPicPr>
          <p:nvPr/>
        </p:nvPicPr>
        <p:blipFill rotWithShape="1">
          <a:blip r:embed="rId3"/>
          <a:srcRect b="7843"/>
          <a:stretch/>
        </p:blipFill>
        <p:spPr>
          <a:xfrm>
            <a:off x="6724838" y="3187181"/>
            <a:ext cx="5252012" cy="3474958"/>
          </a:xfrm>
          <a:prstGeom prst="rect">
            <a:avLst/>
          </a:prstGeom>
          <a:ln>
            <a:noFill/>
          </a:ln>
          <a:effectLst>
            <a:glow rad="63500">
              <a:schemeClr val="accent2">
                <a:satMod val="175000"/>
                <a:alpha val="40000"/>
              </a:schemeClr>
            </a:glow>
            <a:softEdge rad="112500"/>
          </a:effectLst>
        </p:spPr>
      </p:pic>
    </p:spTree>
    <p:extLst>
      <p:ext uri="{BB962C8B-B14F-4D97-AF65-F5344CB8AC3E}">
        <p14:creationId xmlns:p14="http://schemas.microsoft.com/office/powerpoint/2010/main" val="27753913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randombar(horizontal)">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888634" y="270588"/>
            <a:ext cx="7043617" cy="1548882"/>
          </a:xfrm>
        </p:spPr>
        <p:txBody>
          <a:bodyPr/>
          <a:lstStyle/>
          <a:p>
            <a:r>
              <a:rPr lang="en-US" cap="none" dirty="0"/>
              <a:t>Scope and feasibility</a:t>
            </a:r>
            <a:br>
              <a:rPr lang="en-US" dirty="0"/>
            </a:br>
            <a:endParaRPr lang="en-US" dirty="0"/>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599697" y="1707503"/>
            <a:ext cx="7043618" cy="4567746"/>
          </a:xfrm>
        </p:spPr>
        <p:txBody>
          <a:bodyPr>
            <a:normAutofit fontScale="85000" lnSpcReduction="10000"/>
          </a:bodyPr>
          <a:lstStyle/>
          <a:p>
            <a:pPr marL="581025" marR="114935" indent="-285750" algn="l">
              <a:lnSpc>
                <a:spcPct val="106000"/>
              </a:lnSpc>
              <a:spcAft>
                <a:spcPts val="1660"/>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The Retail Store Management System for Shopkeepers is specifically designed  to the needs of small to medium-sized retail Store operated by shopkeepers.</a:t>
            </a:r>
          </a:p>
          <a:p>
            <a:pPr marL="581025" marR="114935" indent="-285750" algn="l">
              <a:lnSpc>
                <a:spcPct val="106000"/>
              </a:lnSpc>
              <a:spcAft>
                <a:spcPts val="1660"/>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 The system aims to provide a </a:t>
            </a:r>
            <a:r>
              <a:rPr lang="en-IN" sz="1800" u="sng" kern="100" dirty="0">
                <a:solidFill>
                  <a:srgbClr val="000000"/>
                </a:solidFill>
                <a:effectLst/>
                <a:latin typeface="Times New Roman" panose="02020603050405020304" pitchFamily="18" charset="0"/>
                <a:ea typeface="Times New Roman" panose="02020603050405020304" pitchFamily="18" charset="0"/>
              </a:rPr>
              <a:t>user-friendly</a:t>
            </a:r>
            <a:r>
              <a:rPr lang="en-IN" sz="1800" kern="100" dirty="0">
                <a:solidFill>
                  <a:srgbClr val="000000"/>
                </a:solidFill>
                <a:effectLst/>
                <a:latin typeface="Times New Roman" panose="02020603050405020304" pitchFamily="18" charset="0"/>
                <a:ea typeface="Times New Roman" panose="02020603050405020304" pitchFamily="18" charset="0"/>
              </a:rPr>
              <a:t> and </a:t>
            </a:r>
            <a:r>
              <a:rPr lang="en-IN" sz="1800" u="sng" kern="100" dirty="0">
                <a:solidFill>
                  <a:srgbClr val="000000"/>
                </a:solidFill>
                <a:effectLst/>
                <a:latin typeface="Times New Roman" panose="02020603050405020304" pitchFamily="18" charset="0"/>
                <a:ea typeface="Times New Roman" panose="02020603050405020304" pitchFamily="18" charset="0"/>
              </a:rPr>
              <a:t>cost-effective</a:t>
            </a:r>
            <a:r>
              <a:rPr lang="en-IN" sz="1800" kern="100" dirty="0">
                <a:solidFill>
                  <a:srgbClr val="000000"/>
                </a:solidFill>
                <a:effectLst/>
                <a:latin typeface="Times New Roman" panose="02020603050405020304" pitchFamily="18" charset="0"/>
                <a:ea typeface="Times New Roman" panose="02020603050405020304" pitchFamily="18" charset="0"/>
              </a:rPr>
              <a:t> solution to streamline daily operations, manage inventory efficiently, and enhance customer satisfaction. </a:t>
            </a:r>
          </a:p>
          <a:p>
            <a:pPr marL="581025" marR="114935" indent="-285750" algn="l">
              <a:lnSpc>
                <a:spcPct val="106000"/>
              </a:lnSpc>
              <a:spcAft>
                <a:spcPts val="1660"/>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The   proposed   system   is </a:t>
            </a:r>
            <a:r>
              <a:rPr lang="en-IN" sz="1800" kern="100" dirty="0">
                <a:solidFill>
                  <a:srgbClr val="000000"/>
                </a:solidFill>
                <a:effectLst/>
                <a:highlight>
                  <a:srgbClr val="FFFF00"/>
                </a:highlight>
                <a:latin typeface="Times New Roman" panose="02020603050405020304" pitchFamily="18" charset="0"/>
                <a:ea typeface="Times New Roman" panose="02020603050405020304" pitchFamily="18" charset="0"/>
              </a:rPr>
              <a:t>‘Retail Stores Management System’.</a:t>
            </a:r>
          </a:p>
          <a:p>
            <a:pPr marL="581025" marR="114935" indent="-285750" algn="l">
              <a:lnSpc>
                <a:spcPct val="106000"/>
              </a:lnSpc>
              <a:spcAft>
                <a:spcPts val="1660"/>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 This system is </a:t>
            </a:r>
            <a:r>
              <a:rPr lang="en-IN" sz="1800" u="sng" kern="100" dirty="0">
                <a:solidFill>
                  <a:srgbClr val="000000"/>
                </a:solidFill>
                <a:effectLst/>
                <a:latin typeface="Times New Roman" panose="02020603050405020304" pitchFamily="18" charset="0"/>
                <a:ea typeface="Times New Roman" panose="02020603050405020304" pitchFamily="18" charset="0"/>
              </a:rPr>
              <a:t>GUI based system   </a:t>
            </a:r>
            <a:r>
              <a:rPr lang="en-IN" sz="1800" kern="100" dirty="0">
                <a:solidFill>
                  <a:srgbClr val="000000"/>
                </a:solidFill>
                <a:effectLst/>
                <a:latin typeface="Times New Roman" panose="02020603050405020304" pitchFamily="18" charset="0"/>
                <a:ea typeface="Times New Roman" panose="02020603050405020304" pitchFamily="18" charset="0"/>
              </a:rPr>
              <a:t>and is </a:t>
            </a:r>
            <a:r>
              <a:rPr lang="en-IN" sz="1800" u="sng" kern="100" dirty="0">
                <a:solidFill>
                  <a:srgbClr val="000000"/>
                </a:solidFill>
                <a:effectLst/>
                <a:latin typeface="Times New Roman" panose="02020603050405020304" pitchFamily="18" charset="0"/>
                <a:ea typeface="Times New Roman" panose="02020603050405020304" pitchFamily="18" charset="0"/>
              </a:rPr>
              <a:t>user friendly</a:t>
            </a: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581025" marR="114935" indent="-285750" algn="l">
              <a:lnSpc>
                <a:spcPct val="106000"/>
              </a:lnSpc>
              <a:spcAft>
                <a:spcPts val="1660"/>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Retail Stores Management System is accessible through the internet. Stores are required for the following purposes.</a:t>
            </a:r>
          </a:p>
          <a:p>
            <a:pPr marL="649732" marR="114935" lvl="1" indent="-6985">
              <a:lnSpc>
                <a:spcPct val="111000"/>
              </a:lnSpc>
              <a:spcAft>
                <a:spcPts val="600"/>
              </a:spcAft>
            </a:pPr>
            <a:r>
              <a:rPr lang="en-IN" sz="1800" kern="100" dirty="0">
                <a:solidFill>
                  <a:srgbClr val="000000"/>
                </a:solidFill>
                <a:effectLst/>
                <a:latin typeface="Times New Roman" panose="02020603050405020304" pitchFamily="18" charset="0"/>
                <a:ea typeface="Times New Roman" panose="02020603050405020304" pitchFamily="18" charset="0"/>
              </a:rPr>
              <a:t>1. Capital works and time efficient.</a:t>
            </a:r>
          </a:p>
          <a:p>
            <a:pPr marL="649732" marR="114935" lvl="1" indent="-6985">
              <a:lnSpc>
                <a:spcPct val="111000"/>
              </a:lnSpc>
              <a:spcAft>
                <a:spcPts val="600"/>
              </a:spcAft>
            </a:pPr>
            <a:r>
              <a:rPr lang="en-IN" sz="1800" kern="100" dirty="0">
                <a:solidFill>
                  <a:srgbClr val="000000"/>
                </a:solidFill>
                <a:effectLst/>
                <a:latin typeface="Times New Roman" panose="02020603050405020304" pitchFamily="18" charset="0"/>
                <a:ea typeface="Times New Roman" panose="02020603050405020304" pitchFamily="18" charset="0"/>
              </a:rPr>
              <a:t>2. system should maintain the record in neat and clean way.</a:t>
            </a:r>
          </a:p>
          <a:p>
            <a:pPr marL="649732" marR="114935" lvl="1" indent="-6985">
              <a:lnSpc>
                <a:spcPct val="111000"/>
              </a:lnSpc>
              <a:spcAft>
                <a:spcPts val="600"/>
              </a:spcAft>
            </a:pPr>
            <a:r>
              <a:rPr lang="en-IN" sz="1800" kern="100" dirty="0">
                <a:solidFill>
                  <a:srgbClr val="000000"/>
                </a:solidFill>
                <a:effectLst/>
                <a:latin typeface="Times New Roman" panose="02020603050405020304" pitchFamily="18" charset="0"/>
                <a:ea typeface="Times New Roman" panose="02020603050405020304" pitchFamily="18" charset="0"/>
              </a:rPr>
              <a:t>3. Other purposes like store information of Stock maintain daily records etc.</a:t>
            </a:r>
          </a:p>
          <a:p>
            <a:pPr marL="649097" marR="114935" lvl="1" indent="-6350">
              <a:lnSpc>
                <a:spcPct val="106000"/>
              </a:lnSpc>
              <a:spcAft>
                <a:spcPts val="1660"/>
              </a:spcAft>
            </a:pPr>
            <a:r>
              <a:rPr lang="en-IN" sz="1800" b="1"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317180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barn(inVertical)">
                                      <p:cBhvr>
                                        <p:cTn id="30" dur="500"/>
                                        <p:tgtEl>
                                          <p:spTgt spid="4">
                                            <p:txEl>
                                              <p:pRg st="5" end="5"/>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barn(inVertical)">
                                      <p:cBhvr>
                                        <p:cTn id="33" dur="500"/>
                                        <p:tgtEl>
                                          <p:spTgt spid="4">
                                            <p:txEl>
                                              <p:pRg st="6" end="6"/>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barn(inVertical)">
                                      <p:cBhvr>
                                        <p:cTn id="36" dur="500"/>
                                        <p:tgtEl>
                                          <p:spTgt spid="4">
                                            <p:txEl>
                                              <p:pRg st="7" end="7"/>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barn(inVertical)">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711090" y="692943"/>
            <a:ext cx="7796464" cy="1222385"/>
          </a:xfrm>
        </p:spPr>
        <p:txBody>
          <a:bodyPr/>
          <a:lstStyle/>
          <a:p>
            <a:r>
              <a:rPr lang="en-US" sz="3200" cap="none" dirty="0"/>
              <a:t>Needs</a:t>
            </a:r>
            <a:r>
              <a:rPr lang="en-US" cap="none" dirty="0"/>
              <a:t> of store management </a:t>
            </a:r>
            <a:r>
              <a:rPr lang="en-US" sz="3200" cap="none" dirty="0"/>
              <a:t>system</a:t>
            </a:r>
            <a:endParaRPr lang="en-US" cap="none" dirty="0"/>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389845" cy="3720337"/>
          </a:xfrm>
        </p:spPr>
        <p:txBody>
          <a:bodyPr>
            <a:normAutofit/>
          </a:bodyPr>
          <a:lstStyle/>
          <a:p>
            <a:pPr marL="342900" indent="-342900">
              <a:buAutoNum type="arabicPeriod"/>
            </a:pPr>
            <a:r>
              <a:rPr lang="en-GB" dirty="0"/>
              <a:t>Inventory management: Tracking stock levels, managing products.</a:t>
            </a:r>
          </a:p>
          <a:p>
            <a:pPr marL="342900" indent="-342900">
              <a:buAutoNum type="arabicPeriod"/>
            </a:pPr>
            <a:r>
              <a:rPr lang="en-GB" dirty="0"/>
              <a:t>Customer management: Managing customer data.</a:t>
            </a:r>
          </a:p>
          <a:p>
            <a:pPr marL="342900" indent="-342900">
              <a:buAutoNum type="arabicPeriod"/>
            </a:pPr>
            <a:r>
              <a:rPr lang="en-GB" dirty="0"/>
              <a:t>Analytics and reporting: Generating product report.</a:t>
            </a:r>
          </a:p>
          <a:p>
            <a:pPr marL="342900" indent="-342900">
              <a:buAutoNum type="arabicPeriod"/>
            </a:pPr>
            <a:r>
              <a:rPr lang="en-GB" dirty="0"/>
              <a:t>Security: Implementing measures to protect customer data, prevent fraud, and ensure compliance with regulations.</a:t>
            </a:r>
          </a:p>
          <a:p>
            <a:pPr marL="342900" indent="-342900">
              <a:buAutoNum type="arabicPeriod"/>
            </a:pPr>
            <a:r>
              <a:rPr lang="en-GB" dirty="0"/>
              <a:t>Customization and scalability: Adapting the system to the specific needs of the retail store and ensuring it can accommodate future growth and changes.</a:t>
            </a:r>
            <a:endParaRPr lang="en-US" dirty="0"/>
          </a:p>
        </p:txBody>
      </p:sp>
    </p:spTree>
    <p:extLst>
      <p:ext uri="{BB962C8B-B14F-4D97-AF65-F5344CB8AC3E}">
        <p14:creationId xmlns:p14="http://schemas.microsoft.com/office/powerpoint/2010/main" val="246859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372</TotalTime>
  <Words>883</Words>
  <Application>Microsoft Office PowerPoint</Application>
  <PresentationFormat>Widescreen</PresentationFormat>
  <Paragraphs>142</Paragraphs>
  <Slides>24</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Black</vt:lpstr>
      <vt:lpstr>Calibri</vt:lpstr>
      <vt:lpstr>Sabon Next LT</vt:lpstr>
      <vt:lpstr>Symbol</vt:lpstr>
      <vt:lpstr>Times New Roman</vt:lpstr>
      <vt:lpstr>Wingdings</vt:lpstr>
      <vt:lpstr>Custom</vt:lpstr>
      <vt:lpstr>PowerPoint Presentation</vt:lpstr>
      <vt:lpstr>PowerPoint Presentation</vt:lpstr>
      <vt:lpstr>Points:</vt:lpstr>
      <vt:lpstr> Introduction </vt:lpstr>
      <vt:lpstr>Objective</vt:lpstr>
      <vt:lpstr>Existing System</vt:lpstr>
      <vt:lpstr>Proposed System</vt:lpstr>
      <vt:lpstr>Scope and feasibility </vt:lpstr>
      <vt:lpstr>Needs of store management system</vt:lpstr>
      <vt:lpstr>Software requirements</vt:lpstr>
      <vt:lpstr>Flow-Chart</vt:lpstr>
      <vt:lpstr>Output: Before login</vt:lpstr>
      <vt:lpstr>Login page</vt:lpstr>
      <vt:lpstr>Register page</vt:lpstr>
      <vt:lpstr>Output: After login</vt:lpstr>
      <vt:lpstr>Search product</vt:lpstr>
      <vt:lpstr>Add product</vt:lpstr>
      <vt:lpstr>Product report</vt:lpstr>
      <vt:lpstr>Update product</vt:lpstr>
      <vt:lpstr>Sales Report</vt:lpstr>
      <vt:lpstr>Advantages and disadvantages</vt:lpstr>
      <vt:lpstr>Future enhancement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Store Management System</dc:title>
  <dc:subject/>
  <dc:creator>sampada shinde</dc:creator>
  <cp:lastModifiedBy>sampada shinde</cp:lastModifiedBy>
  <cp:revision>69</cp:revision>
  <dcterms:created xsi:type="dcterms:W3CDTF">2024-03-24T06:31:51Z</dcterms:created>
  <dcterms:modified xsi:type="dcterms:W3CDTF">2024-04-20T04:51:33Z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